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85" r:id="rId3"/>
    <p:sldId id="284" r:id="rId4"/>
    <p:sldId id="286" r:id="rId5"/>
    <p:sldId id="288" r:id="rId6"/>
    <p:sldId id="287" r:id="rId7"/>
    <p:sldId id="290" r:id="rId8"/>
    <p:sldId id="289" r:id="rId9"/>
    <p:sldId id="291" r:id="rId10"/>
    <p:sldId id="292" r:id="rId11"/>
    <p:sldId id="258" r:id="rId12"/>
    <p:sldId id="260" r:id="rId13"/>
    <p:sldId id="261" r:id="rId14"/>
    <p:sldId id="262" r:id="rId15"/>
    <p:sldId id="263" r:id="rId16"/>
    <p:sldId id="264" r:id="rId17"/>
    <p:sldId id="277" r:id="rId18"/>
    <p:sldId id="265" r:id="rId19"/>
    <p:sldId id="266" r:id="rId20"/>
    <p:sldId id="267" r:id="rId21"/>
    <p:sldId id="268" r:id="rId22"/>
    <p:sldId id="274" r:id="rId23"/>
    <p:sldId id="269" r:id="rId24"/>
    <p:sldId id="270" r:id="rId25"/>
    <p:sldId id="276" r:id="rId26"/>
    <p:sldId id="272" r:id="rId27"/>
    <p:sldId id="275" r:id="rId28"/>
    <p:sldId id="273" r:id="rId29"/>
    <p:sldId id="278" r:id="rId30"/>
    <p:sldId id="279" r:id="rId31"/>
    <p:sldId id="280" r:id="rId32"/>
    <p:sldId id="281" r:id="rId33"/>
    <p:sldId id="282" r:id="rId34"/>
    <p:sldId id="293" r:id="rId3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24" y="-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16.02.2024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423368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16.02.2024</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446187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16.02.2024</a:t>
            </a:fld>
            <a:endParaRPr lang="ru-RU"/>
          </a:p>
        </p:txBody>
      </p:sp>
      <p:sp>
        <p:nvSpPr>
          <p:cNvPr id="5" name="Footer Placeholder 4"/>
          <p:cNvSpPr>
            <a:spLocks noGrp="1"/>
          </p:cNvSpPr>
          <p:nvPr>
            <p:ph type="ftr" sz="quarter" idx="11"/>
          </p:nvPr>
        </p:nvSpPr>
        <p:spPr/>
        <p:txBody>
          <a:bodyPr/>
          <a:lstStyle/>
          <a:p>
            <a:endParaRPr lang="ru-RU"/>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9B0651-EE4F-4900-A07F-96A6BFA9D0F0}" type="slidenum">
              <a:rPr lang="ru-RU" smtClean="0"/>
              <a:t>‹#›</a:t>
            </a:fld>
            <a:endParaRPr lang="ru-RU"/>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372877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16.02.2024</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7731179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16.02.2024</a:t>
            </a:fld>
            <a:endParaRPr lang="ru-RU"/>
          </a:p>
        </p:txBody>
      </p:sp>
      <p:sp>
        <p:nvSpPr>
          <p:cNvPr id="6" name="Footer Placeholder 5"/>
          <p:cNvSpPr>
            <a:spLocks noGrp="1"/>
          </p:cNvSpPr>
          <p:nvPr>
            <p:ph type="ftr" sz="quarter" idx="11"/>
          </p:nvPr>
        </p:nvSpPr>
        <p:spPr/>
        <p:txBody>
          <a:bodyPr/>
          <a:lstStyle/>
          <a:p>
            <a:endParaRPr lang="ru-RU"/>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9B0651-EE4F-4900-A07F-96A6BFA9D0F0}" type="slidenum">
              <a:rPr lang="ru-RU" smtClean="0"/>
              <a:t>‹#›</a:t>
            </a:fld>
            <a:endParaRPr lang="ru-RU"/>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149634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16.02.2024</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7408301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16.02.2024</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3298923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16.02.2024</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239814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16.02.2024</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954014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16.02.2024</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814362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16.02.2024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201427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16.02.2024</a:t>
            </a:fld>
            <a:endParaRPr lang="ru-RU"/>
          </a:p>
        </p:txBody>
      </p:sp>
      <p:sp>
        <p:nvSpPr>
          <p:cNvPr id="8" name="Footer Placeholder 7"/>
          <p:cNvSpPr>
            <a:spLocks noGrp="1"/>
          </p:cNvSpPr>
          <p:nvPr>
            <p:ph type="ftr" sz="quarter" idx="11"/>
          </p:nvPr>
        </p:nvSpPr>
        <p:spPr/>
        <p:txBody>
          <a:bodyPr/>
          <a:lstStyle/>
          <a:p>
            <a:endParaRPr lang="ru-RU"/>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630393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16.02.2024</a:t>
            </a:fld>
            <a:endParaRPr lang="ru-RU"/>
          </a:p>
        </p:txBody>
      </p:sp>
      <p:sp>
        <p:nvSpPr>
          <p:cNvPr id="4" name="Footer Placeholder 3"/>
          <p:cNvSpPr>
            <a:spLocks noGrp="1"/>
          </p:cNvSpPr>
          <p:nvPr>
            <p:ph type="ftr" sz="quarter" idx="11"/>
          </p:nvPr>
        </p:nvSpPr>
        <p:spPr/>
        <p:txBody>
          <a:bodyPr/>
          <a:lstStyle/>
          <a:p>
            <a:endParaRPr lang="ru-RU"/>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440094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16.02.2024</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638963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16.02.2024</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890103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16.02.2024</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638958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4C71EC6-210F-42DE-9C53-41977AD35B3D}" type="datetimeFigureOut">
              <a:rPr lang="ru-RU" smtClean="0"/>
              <a:t>16.02.2024</a:t>
            </a:fld>
            <a:endParaRPr lang="ru-RU"/>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19B0651-EE4F-4900-A07F-96A6BFA9D0F0}" type="slidenum">
              <a:rPr lang="ru-RU" smtClean="0"/>
              <a:t>‹#›</a:t>
            </a:fld>
            <a:endParaRPr lang="ru-RU"/>
          </a:p>
        </p:txBody>
      </p:sp>
    </p:spTree>
    <p:extLst>
      <p:ext uri="{BB962C8B-B14F-4D97-AF65-F5344CB8AC3E}">
        <p14:creationId xmlns:p14="http://schemas.microsoft.com/office/powerpoint/2010/main" val="406092829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63688" y="404664"/>
            <a:ext cx="6388224" cy="2686450"/>
          </a:xfrm>
        </p:spPr>
        <p:txBody>
          <a:bodyPr>
            <a:normAutofit/>
          </a:bodyPr>
          <a:lstStyle/>
          <a:p>
            <a:pPr algn="ctr"/>
            <a:r>
              <a:rPr lang="en-US" sz="2200" b="1" dirty="0"/>
              <a:t>Legal bases for the use of nuclear energy and the history of the formation of legislation in the field of nuclear and radiation safety at the international and national level.</a:t>
            </a:r>
            <a:endParaRPr lang="ru-RU" sz="2200" b="1" dirty="0"/>
          </a:p>
        </p:txBody>
      </p:sp>
      <p:sp>
        <p:nvSpPr>
          <p:cNvPr id="3" name="Подзаголовок 2"/>
          <p:cNvSpPr>
            <a:spLocks noGrp="1"/>
          </p:cNvSpPr>
          <p:nvPr>
            <p:ph type="subTitle" idx="1"/>
          </p:nvPr>
        </p:nvSpPr>
        <p:spPr>
          <a:xfrm>
            <a:off x="4788024" y="5512280"/>
            <a:ext cx="6172200" cy="1371600"/>
          </a:xfrm>
        </p:spPr>
        <p:txBody>
          <a:bodyPr>
            <a:normAutofit/>
          </a:bodyPr>
          <a:lstStyle/>
          <a:p>
            <a:r>
              <a:rPr lang="en-US" dirty="0" smtClean="0"/>
              <a:t>Lecture 2</a:t>
            </a:r>
          </a:p>
          <a:p>
            <a:endParaRPr lang="en-US" dirty="0"/>
          </a:p>
        </p:txBody>
      </p:sp>
    </p:spTree>
    <p:extLst>
      <p:ext uri="{BB962C8B-B14F-4D97-AF65-F5344CB8AC3E}">
        <p14:creationId xmlns:p14="http://schemas.microsoft.com/office/powerpoint/2010/main" val="1299265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31640" y="620688"/>
            <a:ext cx="7344816" cy="1754326"/>
          </a:xfrm>
          <a:prstGeom prst="rect">
            <a:avLst/>
          </a:prstGeom>
        </p:spPr>
        <p:txBody>
          <a:bodyPr wrap="square">
            <a:spAutoFit/>
          </a:bodyPr>
          <a:lstStyle/>
          <a:p>
            <a:pPr algn="just"/>
            <a:r>
              <a:rPr lang="en-US" dirty="0"/>
              <a:t>The Convention on Supplementary Compensation </a:t>
            </a:r>
            <a:r>
              <a:rPr lang="en-US" dirty="0" smtClean="0"/>
              <a:t>for Nuclear Damage </a:t>
            </a:r>
            <a:r>
              <a:rPr lang="en-US" dirty="0"/>
              <a:t>aims at establishing a minimum national compensation amount and at further increasing the amount of compensation through public funds to be made available by the Contracting Parties should the national amount be insufficient to compensate the damage caused by a nuclear incident. </a:t>
            </a:r>
            <a:endParaRPr lang="ru-RU" dirty="0"/>
          </a:p>
        </p:txBody>
      </p:sp>
    </p:spTree>
    <p:extLst>
      <p:ext uri="{BB962C8B-B14F-4D97-AF65-F5344CB8AC3E}">
        <p14:creationId xmlns:p14="http://schemas.microsoft.com/office/powerpoint/2010/main" val="3633176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7467600" cy="1143000"/>
          </a:xfrm>
        </p:spPr>
        <p:txBody>
          <a:bodyPr/>
          <a:lstStyle/>
          <a:p>
            <a:pPr algn="ctr"/>
            <a:r>
              <a:rPr lang="en-US" dirty="0"/>
              <a:t>International </a:t>
            </a:r>
            <a:r>
              <a:rPr lang="en-US" dirty="0" smtClean="0"/>
              <a:t>sources</a:t>
            </a:r>
            <a:endParaRPr lang="ru-RU" dirty="0"/>
          </a:p>
        </p:txBody>
      </p:sp>
      <p:sp>
        <p:nvSpPr>
          <p:cNvPr id="3" name="Объект 2"/>
          <p:cNvSpPr>
            <a:spLocks noGrp="1"/>
          </p:cNvSpPr>
          <p:nvPr>
            <p:ph idx="1"/>
          </p:nvPr>
        </p:nvSpPr>
        <p:spPr/>
        <p:txBody>
          <a:bodyPr/>
          <a:lstStyle/>
          <a:p>
            <a:pPr marL="0" indent="0" algn="just">
              <a:buNone/>
            </a:pPr>
            <a:r>
              <a:rPr lang="en-US" dirty="0"/>
              <a:t>There is a fairly large legal base, which can be divided into several </a:t>
            </a:r>
            <a:r>
              <a:rPr lang="en-US" dirty="0" smtClean="0"/>
              <a:t>groups</a:t>
            </a:r>
            <a:r>
              <a:rPr lang="ru-RU" dirty="0" smtClean="0"/>
              <a:t>:</a:t>
            </a:r>
          </a:p>
          <a:p>
            <a:pPr marL="457200" indent="-457200" algn="just">
              <a:buAutoNum type="arabicPeriod"/>
            </a:pPr>
            <a:r>
              <a:rPr lang="en-US" dirty="0" smtClean="0"/>
              <a:t>Nuclear </a:t>
            </a:r>
            <a:r>
              <a:rPr lang="en-US" dirty="0"/>
              <a:t>and radiation </a:t>
            </a:r>
            <a:r>
              <a:rPr lang="en-US" dirty="0" smtClean="0"/>
              <a:t>safety</a:t>
            </a:r>
            <a:r>
              <a:rPr lang="ru-RU" dirty="0" smtClean="0"/>
              <a:t>;</a:t>
            </a:r>
          </a:p>
          <a:p>
            <a:pPr marL="457200" indent="-457200" algn="just">
              <a:buAutoNum type="arabicPeriod"/>
            </a:pPr>
            <a:r>
              <a:rPr lang="en-US" dirty="0"/>
              <a:t>Nuclear security, countering nuclear </a:t>
            </a:r>
            <a:r>
              <a:rPr lang="en-US" dirty="0" smtClean="0"/>
              <a:t>terrorism</a:t>
            </a:r>
            <a:r>
              <a:rPr lang="ru-RU" dirty="0" smtClean="0"/>
              <a:t>;</a:t>
            </a:r>
          </a:p>
          <a:p>
            <a:pPr marL="457200" indent="-457200" algn="just">
              <a:buAutoNum type="arabicPeriod"/>
            </a:pPr>
            <a:r>
              <a:rPr lang="en-US" dirty="0"/>
              <a:t>Non-proliferation of nuclear </a:t>
            </a:r>
            <a:r>
              <a:rPr lang="en-US" dirty="0" smtClean="0"/>
              <a:t>weapons</a:t>
            </a:r>
            <a:r>
              <a:rPr lang="ru-RU" dirty="0" smtClean="0"/>
              <a:t>;</a:t>
            </a:r>
          </a:p>
          <a:p>
            <a:pPr marL="457200" indent="-457200" algn="just">
              <a:buAutoNum type="arabicPeriod"/>
            </a:pPr>
            <a:r>
              <a:rPr lang="en-US" dirty="0"/>
              <a:t>Nuclear and environmental </a:t>
            </a:r>
            <a:r>
              <a:rPr lang="en-US" dirty="0" smtClean="0"/>
              <a:t>safety</a:t>
            </a:r>
            <a:r>
              <a:rPr lang="ru-RU" dirty="0" smtClean="0"/>
              <a:t>;</a:t>
            </a:r>
          </a:p>
          <a:p>
            <a:pPr marL="457200" indent="-457200" algn="just">
              <a:buAutoNum type="arabicPeriod"/>
            </a:pPr>
            <a:r>
              <a:rPr lang="en-US" dirty="0"/>
              <a:t>Compensatory mechanism of civil liability for nuclear </a:t>
            </a:r>
            <a:r>
              <a:rPr lang="en-US" dirty="0" smtClean="0"/>
              <a:t>damage</a:t>
            </a:r>
            <a:r>
              <a:rPr lang="ru-RU" dirty="0"/>
              <a:t>.</a:t>
            </a:r>
            <a:endParaRPr lang="ru-RU" dirty="0" smtClean="0"/>
          </a:p>
        </p:txBody>
      </p:sp>
    </p:spTree>
    <p:extLst>
      <p:ext uri="{BB962C8B-B14F-4D97-AF65-F5344CB8AC3E}">
        <p14:creationId xmlns:p14="http://schemas.microsoft.com/office/powerpoint/2010/main" val="1544440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7715200" cy="5997280"/>
          </a:xfrm>
        </p:spPr>
        <p:txBody>
          <a:bodyPr/>
          <a:lstStyle/>
          <a:p>
            <a:pPr marL="0" indent="0" algn="just">
              <a:buNone/>
            </a:pPr>
            <a:r>
              <a:rPr lang="ru-RU" dirty="0"/>
              <a:t>1. </a:t>
            </a:r>
            <a:r>
              <a:rPr lang="en-US" u="sng" dirty="0"/>
              <a:t>Nuclear and radiation safety </a:t>
            </a:r>
            <a:r>
              <a:rPr lang="en-US" dirty="0"/>
              <a:t>(safe engineering and technical operation of nuclear facilities, prevention of nuclear accidents and prompt response in case of their occurrence, safety of handling nuclear fuel and radioactive waste) . It is regulated by the following agreements</a:t>
            </a:r>
            <a:r>
              <a:rPr lang="en-US" dirty="0" smtClean="0"/>
              <a:t>:</a:t>
            </a:r>
          </a:p>
          <a:p>
            <a:pPr algn="just"/>
            <a:r>
              <a:rPr lang="en-US" dirty="0" smtClean="0"/>
              <a:t>Convention </a:t>
            </a:r>
            <a:r>
              <a:rPr lang="en-US" dirty="0"/>
              <a:t>on Nuclear </a:t>
            </a:r>
            <a:r>
              <a:rPr lang="en-US" dirty="0" smtClean="0"/>
              <a:t>Safety</a:t>
            </a:r>
            <a:r>
              <a:rPr lang="ru-RU" dirty="0" smtClean="0"/>
              <a:t>;</a:t>
            </a:r>
            <a:endParaRPr lang="en-US" dirty="0"/>
          </a:p>
          <a:p>
            <a:pPr algn="just"/>
            <a:r>
              <a:rPr lang="en-US" dirty="0"/>
              <a:t>Convention on Early Notification of a Nuclear </a:t>
            </a:r>
            <a:r>
              <a:rPr lang="en-US" dirty="0" smtClean="0"/>
              <a:t>Accident</a:t>
            </a:r>
            <a:r>
              <a:rPr lang="ru-RU" dirty="0" smtClean="0"/>
              <a:t>;</a:t>
            </a:r>
            <a:endParaRPr lang="en-US" dirty="0"/>
          </a:p>
          <a:p>
            <a:pPr algn="just"/>
            <a:r>
              <a:rPr lang="en-US" dirty="0"/>
              <a:t>Convention on Assistance in the Event of a Nuclear Accident </a:t>
            </a:r>
            <a:r>
              <a:rPr lang="en-US" dirty="0" smtClean="0"/>
              <a:t>or</a:t>
            </a:r>
            <a:r>
              <a:rPr lang="ru-RU" dirty="0" smtClean="0"/>
              <a:t> </a:t>
            </a:r>
            <a:r>
              <a:rPr lang="en-US" dirty="0" smtClean="0"/>
              <a:t>Radiation Emergency</a:t>
            </a:r>
            <a:r>
              <a:rPr lang="ru-RU" dirty="0" smtClean="0"/>
              <a:t>;</a:t>
            </a:r>
            <a:endParaRPr lang="en-US" dirty="0"/>
          </a:p>
          <a:p>
            <a:pPr algn="just"/>
            <a:r>
              <a:rPr lang="en-US" dirty="0"/>
              <a:t>Joint Convention on the Safety of Spent Fuel Management and on the Safety of Radioactive Waste </a:t>
            </a:r>
            <a:r>
              <a:rPr lang="en-US" dirty="0" smtClean="0"/>
              <a:t>Management</a:t>
            </a:r>
            <a:r>
              <a:rPr lang="ru-RU" dirty="0" smtClean="0"/>
              <a:t>.</a:t>
            </a:r>
            <a:endParaRPr lang="ru-RU" dirty="0"/>
          </a:p>
        </p:txBody>
      </p:sp>
    </p:spTree>
    <p:extLst>
      <p:ext uri="{BB962C8B-B14F-4D97-AF65-F5344CB8AC3E}">
        <p14:creationId xmlns:p14="http://schemas.microsoft.com/office/powerpoint/2010/main" val="28422523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7715200" cy="5997280"/>
          </a:xfrm>
        </p:spPr>
        <p:txBody>
          <a:bodyPr/>
          <a:lstStyle/>
          <a:p>
            <a:pPr marL="0" indent="0" algn="just">
              <a:buNone/>
            </a:pPr>
            <a:r>
              <a:rPr lang="ru-RU" dirty="0" smtClean="0"/>
              <a:t>2. </a:t>
            </a:r>
            <a:r>
              <a:rPr lang="en-US" u="sng" dirty="0" smtClean="0"/>
              <a:t>Nuclear </a:t>
            </a:r>
            <a:r>
              <a:rPr lang="en-US" u="sng" dirty="0"/>
              <a:t>security, countering nuclear terrorism </a:t>
            </a:r>
            <a:r>
              <a:rPr lang="en-US" dirty="0"/>
              <a:t>(protection of nuclear facilities and materials for the purpose of countering acts of </a:t>
            </a:r>
            <a:r>
              <a:rPr lang="en-US" dirty="0" smtClean="0"/>
              <a:t>intruders</a:t>
            </a:r>
            <a:r>
              <a:rPr lang="ru-RU" dirty="0" smtClean="0"/>
              <a:t> </a:t>
            </a:r>
            <a:r>
              <a:rPr lang="en-US" dirty="0" smtClean="0"/>
              <a:t>/</a:t>
            </a:r>
            <a:r>
              <a:rPr lang="ru-RU" dirty="0" smtClean="0"/>
              <a:t> </a:t>
            </a:r>
            <a:r>
              <a:rPr lang="en-US" dirty="0" smtClean="0"/>
              <a:t>terrorists</a:t>
            </a:r>
            <a:r>
              <a:rPr lang="en-US" dirty="0"/>
              <a:t>, criminalization of such acts</a:t>
            </a:r>
            <a:r>
              <a:rPr lang="en-US" dirty="0" smtClean="0"/>
              <a:t>)</a:t>
            </a:r>
            <a:r>
              <a:rPr lang="ru-RU" dirty="0" smtClean="0"/>
              <a:t>:</a:t>
            </a:r>
            <a:endParaRPr lang="en-US" dirty="0"/>
          </a:p>
          <a:p>
            <a:pPr algn="just"/>
            <a:r>
              <a:rPr lang="en-US" dirty="0"/>
              <a:t>Convention on the Physical Protection of Nuclear </a:t>
            </a:r>
            <a:r>
              <a:rPr lang="en-US" dirty="0" smtClean="0"/>
              <a:t>Material;</a:t>
            </a:r>
            <a:endParaRPr lang="en-US" dirty="0"/>
          </a:p>
          <a:p>
            <a:pPr algn="just"/>
            <a:r>
              <a:rPr lang="en-US" dirty="0"/>
              <a:t>2005 amendment to the Convention on the Physical Protection of Nuclear Material ;</a:t>
            </a:r>
          </a:p>
          <a:p>
            <a:pPr algn="just"/>
            <a:r>
              <a:rPr lang="en-US" dirty="0"/>
              <a:t>International Convention for the Suppression of Acts of </a:t>
            </a:r>
            <a:r>
              <a:rPr lang="en-US" dirty="0" smtClean="0"/>
              <a:t>Nuclear Terrorism;</a:t>
            </a:r>
            <a:endParaRPr lang="en-US" dirty="0"/>
          </a:p>
          <a:p>
            <a:pPr algn="just"/>
            <a:r>
              <a:rPr lang="en-US" dirty="0"/>
              <a:t>UN Security Council Resolution 1540 of 2004.</a:t>
            </a:r>
            <a:endParaRPr lang="ru-RU" dirty="0"/>
          </a:p>
        </p:txBody>
      </p:sp>
    </p:spTree>
    <p:extLst>
      <p:ext uri="{BB962C8B-B14F-4D97-AF65-F5344CB8AC3E}">
        <p14:creationId xmlns:p14="http://schemas.microsoft.com/office/powerpoint/2010/main" val="203168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7715200" cy="6069288"/>
          </a:xfrm>
        </p:spPr>
        <p:txBody>
          <a:bodyPr>
            <a:normAutofit/>
          </a:bodyPr>
          <a:lstStyle/>
          <a:p>
            <a:pPr marL="0" indent="0" algn="just">
              <a:buNone/>
            </a:pPr>
            <a:r>
              <a:rPr lang="en-US" dirty="0"/>
              <a:t>3. </a:t>
            </a:r>
            <a:r>
              <a:rPr lang="en-US" u="sng" dirty="0"/>
              <a:t>Non-proliferation of nuclear weapons </a:t>
            </a:r>
            <a:r>
              <a:rPr lang="en-US" dirty="0"/>
              <a:t>(at the intersection with international security law, space and maritime law):</a:t>
            </a:r>
          </a:p>
          <a:p>
            <a:pPr algn="just"/>
            <a:r>
              <a:rPr lang="en-US" dirty="0"/>
              <a:t>The charter of </a:t>
            </a:r>
            <a:r>
              <a:rPr lang="en-US" dirty="0" smtClean="0"/>
              <a:t>MAGATE;</a:t>
            </a:r>
            <a:endParaRPr lang="en-US" dirty="0"/>
          </a:p>
          <a:p>
            <a:pPr algn="just"/>
            <a:r>
              <a:rPr lang="en-US" dirty="0"/>
              <a:t>Treaty on the Non-Proliferation of Nuclear </a:t>
            </a:r>
            <a:r>
              <a:rPr lang="en-US" dirty="0" smtClean="0"/>
              <a:t>Weapons;</a:t>
            </a:r>
            <a:endParaRPr lang="en-US" dirty="0"/>
          </a:p>
          <a:p>
            <a:pPr algn="just"/>
            <a:r>
              <a:rPr lang="en-US" dirty="0"/>
              <a:t>Antarctic </a:t>
            </a:r>
            <a:r>
              <a:rPr lang="en-US" dirty="0" smtClean="0"/>
              <a:t>Treaty;</a:t>
            </a:r>
            <a:endParaRPr lang="en-US" dirty="0"/>
          </a:p>
          <a:p>
            <a:pPr algn="just"/>
            <a:r>
              <a:rPr lang="en-US" dirty="0"/>
              <a:t>Treaty on Principles Governing the Activities of States in the Exploration and Use of Outer Space, including the Moon and Other Celestial </a:t>
            </a:r>
            <a:r>
              <a:rPr lang="en-US" dirty="0" smtClean="0"/>
              <a:t>Bodies;</a:t>
            </a:r>
            <a:endParaRPr lang="en-US" dirty="0"/>
          </a:p>
          <a:p>
            <a:pPr algn="just"/>
            <a:r>
              <a:rPr lang="en-US" dirty="0"/>
              <a:t>Treaty on the Prohibition of the Placement of Nuclear Weapons and Other Weapons of Mass Destruction on and in the Seabed and Ocean </a:t>
            </a:r>
            <a:r>
              <a:rPr lang="en-US" dirty="0" smtClean="0"/>
              <a:t>Floor;</a:t>
            </a:r>
            <a:endParaRPr lang="en-US" dirty="0"/>
          </a:p>
          <a:p>
            <a:pPr algn="just"/>
            <a:r>
              <a:rPr lang="en-US" dirty="0"/>
              <a:t>Comprehensive Nuclear-Test-Ban </a:t>
            </a:r>
            <a:r>
              <a:rPr lang="en-US" dirty="0" smtClean="0"/>
              <a:t>Treaty; and other.</a:t>
            </a:r>
            <a:endParaRPr lang="ru-RU" dirty="0"/>
          </a:p>
        </p:txBody>
      </p:sp>
    </p:spTree>
    <p:extLst>
      <p:ext uri="{BB962C8B-B14F-4D97-AF65-F5344CB8AC3E}">
        <p14:creationId xmlns:p14="http://schemas.microsoft.com/office/powerpoint/2010/main" val="4280592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7643192" cy="6069288"/>
          </a:xfrm>
        </p:spPr>
        <p:txBody>
          <a:bodyPr/>
          <a:lstStyle/>
          <a:p>
            <a:pPr marL="0" indent="0" algn="just">
              <a:buNone/>
            </a:pPr>
            <a:r>
              <a:rPr lang="en-US" dirty="0"/>
              <a:t>4. </a:t>
            </a:r>
            <a:r>
              <a:rPr lang="en-US" u="sng" dirty="0"/>
              <a:t>Nuclear and environmental safety </a:t>
            </a:r>
            <a:r>
              <a:rPr lang="en-US" dirty="0"/>
              <a:t>(prevention of radioactive pollution of marine spaces, decommissioning of nuclear and </a:t>
            </a:r>
            <a:r>
              <a:rPr lang="en-US" dirty="0" smtClean="0"/>
              <a:t>radiation-hazardous </a:t>
            </a:r>
            <a:r>
              <a:rPr lang="en-US" dirty="0"/>
              <a:t>facilities, rehabilitation of radioactively contaminated territories and facilities, transfer of nuclear heritage sites to a safe state, etc. - at the intersection with </a:t>
            </a:r>
            <a:r>
              <a:rPr lang="en-US" dirty="0" smtClean="0"/>
              <a:t>international environmental </a:t>
            </a:r>
            <a:r>
              <a:rPr lang="en-US" dirty="0"/>
              <a:t>law):</a:t>
            </a:r>
          </a:p>
          <a:p>
            <a:pPr algn="just"/>
            <a:r>
              <a:rPr lang="en-US" dirty="0"/>
              <a:t>Convention for the Prevention of Marine Pollution from Discharges of Waste and Other </a:t>
            </a:r>
            <a:r>
              <a:rPr lang="en-US" dirty="0" smtClean="0"/>
              <a:t>Materials; and other.</a:t>
            </a:r>
            <a:endParaRPr lang="en-US" dirty="0"/>
          </a:p>
        </p:txBody>
      </p:sp>
    </p:spTree>
    <p:extLst>
      <p:ext uri="{BB962C8B-B14F-4D97-AF65-F5344CB8AC3E}">
        <p14:creationId xmlns:p14="http://schemas.microsoft.com/office/powerpoint/2010/main" val="33309157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7715200" cy="5997280"/>
          </a:xfrm>
        </p:spPr>
        <p:txBody>
          <a:bodyPr>
            <a:normAutofit/>
          </a:bodyPr>
          <a:lstStyle/>
          <a:p>
            <a:pPr marL="0" indent="0" algn="just">
              <a:buNone/>
            </a:pPr>
            <a:r>
              <a:rPr lang="en-US" dirty="0"/>
              <a:t>5. </a:t>
            </a:r>
            <a:r>
              <a:rPr lang="en-US" u="sng" dirty="0"/>
              <a:t>Compensatory mechanism of civil liability for nuclear damage</a:t>
            </a:r>
            <a:r>
              <a:rPr lang="en-US" dirty="0"/>
              <a:t> (at the intersection with private international law):</a:t>
            </a:r>
          </a:p>
          <a:p>
            <a:pPr algn="just"/>
            <a:r>
              <a:rPr lang="en-US" dirty="0"/>
              <a:t>The Paris Convention on Third-Party Liability in the Field of </a:t>
            </a:r>
            <a:r>
              <a:rPr lang="en-US" dirty="0" smtClean="0"/>
              <a:t>Nuclear Energy;</a:t>
            </a:r>
            <a:endParaRPr lang="en-US" dirty="0"/>
          </a:p>
          <a:p>
            <a:pPr algn="just"/>
            <a:r>
              <a:rPr lang="en-US" dirty="0"/>
              <a:t>The Vienna Convention on Civil Liability for Nuclear Damage of </a:t>
            </a:r>
            <a:r>
              <a:rPr lang="en-US" dirty="0" smtClean="0"/>
              <a:t>1963;</a:t>
            </a:r>
            <a:endParaRPr lang="en-US" dirty="0"/>
          </a:p>
          <a:p>
            <a:pPr algn="just"/>
            <a:r>
              <a:rPr lang="en-US" dirty="0"/>
              <a:t>Protocol amending the Vienna Convention on Civil Liability for Nuclear Damage of </a:t>
            </a:r>
            <a:r>
              <a:rPr lang="en-US" dirty="0" smtClean="0"/>
              <a:t>1997;</a:t>
            </a:r>
            <a:endParaRPr lang="en-US" dirty="0"/>
          </a:p>
          <a:p>
            <a:pPr algn="just"/>
            <a:r>
              <a:rPr lang="en-US" dirty="0"/>
              <a:t>The Vienna Convention on Civil Liability for Nuclear Damage of 1997 (as amended by the Protocol of 1997</a:t>
            </a:r>
            <a:r>
              <a:rPr lang="en-US" dirty="0" smtClean="0"/>
              <a:t>);</a:t>
            </a:r>
            <a:endParaRPr lang="en-US" dirty="0"/>
          </a:p>
          <a:p>
            <a:pPr algn="just"/>
            <a:r>
              <a:rPr lang="en-US" dirty="0"/>
              <a:t>Joint Protocol on the Application of the Vienna Convention and the Paris </a:t>
            </a:r>
            <a:r>
              <a:rPr lang="en-US" dirty="0" smtClean="0"/>
              <a:t>Convention;</a:t>
            </a:r>
            <a:endParaRPr lang="en-US" dirty="0"/>
          </a:p>
          <a:p>
            <a:pPr algn="just"/>
            <a:r>
              <a:rPr lang="en-US" dirty="0"/>
              <a:t>Convention on Supplementary Compensation for Nuclear Damage.</a:t>
            </a:r>
            <a:endParaRPr lang="ru-RU" dirty="0"/>
          </a:p>
        </p:txBody>
      </p:sp>
    </p:spTree>
    <p:extLst>
      <p:ext uri="{BB962C8B-B14F-4D97-AF65-F5344CB8AC3E}">
        <p14:creationId xmlns:p14="http://schemas.microsoft.com/office/powerpoint/2010/main" val="23626802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7643192" cy="5997280"/>
          </a:xfrm>
        </p:spPr>
        <p:txBody>
          <a:bodyPr/>
          <a:lstStyle/>
          <a:p>
            <a:pPr marL="0" indent="0" algn="just">
              <a:buNone/>
            </a:pPr>
            <a:r>
              <a:rPr lang="en-US" dirty="0"/>
              <a:t>This is not a complete list of acts, but most of the acts related to the use of atomic energy. For example, here I have not indicated the documents concerning the transportation, </a:t>
            </a:r>
            <a:r>
              <a:rPr lang="en-US" dirty="0" smtClean="0"/>
              <a:t>processing </a:t>
            </a:r>
            <a:r>
              <a:rPr lang="en-US" dirty="0"/>
              <a:t>and destruction of waste from the use of atomic energy. The most significant document in this area is the </a:t>
            </a:r>
            <a:r>
              <a:rPr lang="en-US" b="1" dirty="0"/>
              <a:t>Basel Convention on the Control of Transboundary Movements of Hazardous Wastes and Their Disposal</a:t>
            </a:r>
            <a:r>
              <a:rPr lang="en-US" dirty="0"/>
              <a:t>. By the way, this issue is also reflected in the laws of both countries: Azerbaijan and Kazakhstan.</a:t>
            </a:r>
            <a:endParaRPr lang="ru-RU" dirty="0"/>
          </a:p>
        </p:txBody>
      </p:sp>
    </p:spTree>
    <p:extLst>
      <p:ext uri="{BB962C8B-B14F-4D97-AF65-F5344CB8AC3E}">
        <p14:creationId xmlns:p14="http://schemas.microsoft.com/office/powerpoint/2010/main" val="16651127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7643192" cy="5997280"/>
          </a:xfrm>
        </p:spPr>
        <p:txBody>
          <a:bodyPr>
            <a:normAutofit fontScale="92500" lnSpcReduction="10000"/>
          </a:bodyPr>
          <a:lstStyle/>
          <a:p>
            <a:pPr marL="0" indent="0" algn="just">
              <a:buNone/>
            </a:pPr>
            <a:r>
              <a:rPr lang="en-US" dirty="0" smtClean="0"/>
              <a:t>As we can see, a legally powerful, very ramified </a:t>
            </a:r>
            <a:r>
              <a:rPr lang="en-US" b="1" dirty="0" smtClean="0"/>
              <a:t>conventional system of international nuclear law </a:t>
            </a:r>
            <a:r>
              <a:rPr lang="en-US" dirty="0" smtClean="0"/>
              <a:t>has been created.</a:t>
            </a:r>
          </a:p>
          <a:p>
            <a:pPr marL="0" indent="0" algn="just">
              <a:buNone/>
            </a:pPr>
            <a:r>
              <a:rPr lang="en-US" dirty="0" smtClean="0"/>
              <a:t>At the </a:t>
            </a:r>
            <a:r>
              <a:rPr lang="en-US" dirty="0"/>
              <a:t>same time </a:t>
            </a:r>
            <a:r>
              <a:rPr lang="en-US" dirty="0" smtClean="0"/>
              <a:t>several </a:t>
            </a:r>
            <a:r>
              <a:rPr lang="en-US" dirty="0"/>
              <a:t>hundred </a:t>
            </a:r>
            <a:r>
              <a:rPr lang="en-US" b="1" dirty="0"/>
              <a:t>bilateral intergovernmental agreements</a:t>
            </a:r>
            <a:r>
              <a:rPr lang="en-US" dirty="0"/>
              <a:t> are in force</a:t>
            </a:r>
            <a:r>
              <a:rPr lang="en-US" dirty="0" smtClean="0"/>
              <a:t>.</a:t>
            </a:r>
          </a:p>
          <a:p>
            <a:pPr marL="0" indent="0" algn="just">
              <a:buNone/>
            </a:pPr>
            <a:r>
              <a:rPr lang="en-US" dirty="0"/>
              <a:t>There are </a:t>
            </a:r>
            <a:r>
              <a:rPr lang="en-US" b="1" dirty="0"/>
              <a:t>intergovernmental organizations </a:t>
            </a:r>
            <a:r>
              <a:rPr lang="en-US" dirty="0"/>
              <a:t>operating </a:t>
            </a:r>
            <a:r>
              <a:rPr lang="en-US" dirty="0" smtClean="0"/>
              <a:t>– </a:t>
            </a:r>
          </a:p>
          <a:p>
            <a:pPr marL="0" indent="0" algn="just">
              <a:buNone/>
            </a:pPr>
            <a:r>
              <a:rPr lang="en-US" dirty="0" smtClean="0"/>
              <a:t>1. </a:t>
            </a:r>
            <a:r>
              <a:rPr lang="en-US" u="sng" dirty="0" smtClean="0"/>
              <a:t>the </a:t>
            </a:r>
            <a:r>
              <a:rPr lang="en-US" u="sng" dirty="0"/>
              <a:t>universal </a:t>
            </a:r>
            <a:endParaRPr lang="en-US" u="sng" dirty="0" smtClean="0"/>
          </a:p>
          <a:p>
            <a:pPr algn="just"/>
            <a:r>
              <a:rPr lang="en-US" dirty="0" smtClean="0"/>
              <a:t>IAEA, </a:t>
            </a:r>
          </a:p>
          <a:p>
            <a:pPr algn="just"/>
            <a:r>
              <a:rPr lang="en-US" dirty="0" smtClean="0"/>
              <a:t>the World Nuclear Association; </a:t>
            </a:r>
          </a:p>
          <a:p>
            <a:pPr marL="0" indent="0" algn="just">
              <a:buNone/>
            </a:pPr>
            <a:r>
              <a:rPr lang="en-US" dirty="0" smtClean="0"/>
              <a:t>2. </a:t>
            </a:r>
            <a:r>
              <a:rPr lang="en-US" u="sng" dirty="0" smtClean="0"/>
              <a:t>specialized </a:t>
            </a:r>
            <a:r>
              <a:rPr lang="en-US" u="sng" dirty="0"/>
              <a:t>intergovernmental organizations</a:t>
            </a:r>
            <a:r>
              <a:rPr lang="en-US" dirty="0"/>
              <a:t>: </a:t>
            </a:r>
            <a:endParaRPr lang="en-US" dirty="0" smtClean="0"/>
          </a:p>
          <a:p>
            <a:pPr algn="just"/>
            <a:r>
              <a:rPr lang="en-US" dirty="0" smtClean="0"/>
              <a:t>Joint </a:t>
            </a:r>
            <a:r>
              <a:rPr lang="en-US" dirty="0"/>
              <a:t>Institute for Nuclear Research (JINR) in </a:t>
            </a:r>
            <a:r>
              <a:rPr lang="en-US" dirty="0" err="1"/>
              <a:t>Dubna</a:t>
            </a:r>
            <a:r>
              <a:rPr lang="en-US" dirty="0"/>
              <a:t>; </a:t>
            </a:r>
            <a:endParaRPr lang="en-US" dirty="0" smtClean="0"/>
          </a:p>
          <a:p>
            <a:pPr algn="just"/>
            <a:r>
              <a:rPr lang="en-US" dirty="0" smtClean="0"/>
              <a:t>The </a:t>
            </a:r>
            <a:r>
              <a:rPr lang="en-US" dirty="0"/>
              <a:t>European Center for Nuclear Research (CERN) near Geneva; </a:t>
            </a:r>
            <a:endParaRPr lang="en-US" dirty="0" smtClean="0"/>
          </a:p>
          <a:p>
            <a:pPr algn="just"/>
            <a:r>
              <a:rPr lang="en-US" dirty="0" smtClean="0"/>
              <a:t>International </a:t>
            </a:r>
            <a:r>
              <a:rPr lang="en-US" dirty="0"/>
              <a:t>Organization for the Implementation of the Project for the Creation of an International Experimental Thermonuclear Reactor (ITER) in </a:t>
            </a:r>
            <a:r>
              <a:rPr lang="en-US" dirty="0" err="1"/>
              <a:t>Cadarache</a:t>
            </a:r>
            <a:r>
              <a:rPr lang="en-US" dirty="0"/>
              <a:t>, France; </a:t>
            </a:r>
            <a:endParaRPr lang="en-US" dirty="0" smtClean="0"/>
          </a:p>
          <a:p>
            <a:pPr marL="0" indent="0" algn="just">
              <a:buNone/>
            </a:pPr>
            <a:r>
              <a:rPr lang="en-US" dirty="0" smtClean="0"/>
              <a:t>3. </a:t>
            </a:r>
            <a:r>
              <a:rPr lang="en-US" u="sng" dirty="0" smtClean="0"/>
              <a:t>intergovernmental </a:t>
            </a:r>
            <a:r>
              <a:rPr lang="en-US" u="sng" dirty="0"/>
              <a:t>regional associations</a:t>
            </a:r>
            <a:r>
              <a:rPr lang="en-US" dirty="0"/>
              <a:t>: </a:t>
            </a:r>
            <a:endParaRPr lang="en-US" dirty="0" smtClean="0"/>
          </a:p>
          <a:p>
            <a:pPr algn="just"/>
            <a:r>
              <a:rPr lang="en-US" dirty="0" smtClean="0"/>
              <a:t>the </a:t>
            </a:r>
            <a:r>
              <a:rPr lang="en-US" dirty="0"/>
              <a:t>Nuclear Energy Agency of the Organization for Economic Cooperation and Development (OECD NEA), </a:t>
            </a:r>
            <a:endParaRPr lang="en-US" dirty="0" smtClean="0"/>
          </a:p>
          <a:p>
            <a:pPr algn="just"/>
            <a:r>
              <a:rPr lang="en-US" dirty="0" smtClean="0"/>
              <a:t>the </a:t>
            </a:r>
            <a:r>
              <a:rPr lang="en-US" dirty="0"/>
              <a:t>Atom-CIS Commission, etc.</a:t>
            </a:r>
            <a:endParaRPr lang="ru-RU" dirty="0"/>
          </a:p>
        </p:txBody>
      </p:sp>
    </p:spTree>
    <p:extLst>
      <p:ext uri="{BB962C8B-B14F-4D97-AF65-F5344CB8AC3E}">
        <p14:creationId xmlns:p14="http://schemas.microsoft.com/office/powerpoint/2010/main" val="21273310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7643192" cy="5997280"/>
          </a:xfrm>
        </p:spPr>
        <p:txBody>
          <a:bodyPr/>
          <a:lstStyle/>
          <a:p>
            <a:pPr marL="0" indent="0" algn="just">
              <a:buNone/>
            </a:pPr>
            <a:r>
              <a:rPr lang="en-US" dirty="0"/>
              <a:t>Nuclear energy issues fall within the purview of a number of </a:t>
            </a:r>
            <a:r>
              <a:rPr lang="en-US" b="1" dirty="0"/>
              <a:t>intergovernmental organizations of the UN </a:t>
            </a:r>
            <a:r>
              <a:rPr lang="en-US" b="1" dirty="0" smtClean="0"/>
              <a:t>system: </a:t>
            </a:r>
          </a:p>
          <a:p>
            <a:pPr algn="just"/>
            <a:r>
              <a:rPr lang="en-US" dirty="0" smtClean="0"/>
              <a:t>World </a:t>
            </a:r>
            <a:r>
              <a:rPr lang="en-US" dirty="0"/>
              <a:t>Health Organization, </a:t>
            </a:r>
            <a:endParaRPr lang="en-US" dirty="0" smtClean="0"/>
          </a:p>
          <a:p>
            <a:pPr algn="just"/>
            <a:r>
              <a:rPr lang="en-US" dirty="0" smtClean="0"/>
              <a:t>International </a:t>
            </a:r>
            <a:r>
              <a:rPr lang="en-US" dirty="0"/>
              <a:t>Labor Organization, </a:t>
            </a:r>
            <a:r>
              <a:rPr lang="en-US" dirty="0" smtClean="0"/>
              <a:t>etc.</a:t>
            </a:r>
          </a:p>
          <a:p>
            <a:pPr marL="0" indent="0" algn="just">
              <a:buNone/>
            </a:pPr>
            <a:endParaRPr lang="en-US" dirty="0" smtClean="0"/>
          </a:p>
          <a:p>
            <a:pPr marL="0" indent="0" algn="just">
              <a:buNone/>
            </a:pPr>
            <a:r>
              <a:rPr lang="en-US" dirty="0" smtClean="0"/>
              <a:t>The </a:t>
            </a:r>
            <a:r>
              <a:rPr lang="en-US" dirty="0"/>
              <a:t>norms of international nuclear law </a:t>
            </a:r>
            <a:r>
              <a:rPr lang="en-US" dirty="0" smtClean="0"/>
              <a:t>have complex</a:t>
            </a:r>
            <a:r>
              <a:rPr lang="en-US" dirty="0"/>
              <a:t>, cross-sectoral nature, affecting the sphere of regulation in </a:t>
            </a:r>
            <a:r>
              <a:rPr lang="en-US" dirty="0" smtClean="0"/>
              <a:t>maritime law, </a:t>
            </a:r>
            <a:r>
              <a:rPr lang="en-US" dirty="0"/>
              <a:t>space law, international security law, environmental law and in other branches of international law.</a:t>
            </a:r>
            <a:endParaRPr lang="ru-RU" dirty="0"/>
          </a:p>
        </p:txBody>
      </p:sp>
    </p:spTree>
    <p:extLst>
      <p:ext uri="{BB962C8B-B14F-4D97-AF65-F5344CB8AC3E}">
        <p14:creationId xmlns:p14="http://schemas.microsoft.com/office/powerpoint/2010/main" val="3498414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31640" y="908720"/>
            <a:ext cx="7704856" cy="2031325"/>
          </a:xfrm>
          <a:prstGeom prst="rect">
            <a:avLst/>
          </a:prstGeom>
        </p:spPr>
        <p:txBody>
          <a:bodyPr wrap="square">
            <a:spAutoFit/>
          </a:bodyPr>
          <a:lstStyle/>
          <a:p>
            <a:r>
              <a:rPr lang="en-US" dirty="0" smtClean="0"/>
              <a:t>PLAN OF LECTURE</a:t>
            </a:r>
          </a:p>
          <a:p>
            <a:endParaRPr lang="en-US" dirty="0"/>
          </a:p>
          <a:p>
            <a:endParaRPr lang="en-US" dirty="0" smtClean="0"/>
          </a:p>
          <a:p>
            <a:r>
              <a:rPr lang="en-US" dirty="0" smtClean="0"/>
              <a:t>1</a:t>
            </a:r>
            <a:r>
              <a:rPr lang="en-US" dirty="0"/>
              <a:t>. </a:t>
            </a:r>
            <a:r>
              <a:rPr lang="en-US" dirty="0" smtClean="0"/>
              <a:t>Formation of International nuclear energy legislation</a:t>
            </a:r>
            <a:endParaRPr lang="en-US" dirty="0"/>
          </a:p>
          <a:p>
            <a:r>
              <a:rPr lang="en-US" dirty="0"/>
              <a:t>2. Legislative acts of the Republic of Kazakhstan</a:t>
            </a:r>
          </a:p>
          <a:p>
            <a:r>
              <a:rPr lang="en-US" dirty="0"/>
              <a:t>3. Legislative acts of the Republic of Azerbaijan</a:t>
            </a:r>
          </a:p>
          <a:p>
            <a:r>
              <a:rPr lang="en-US" dirty="0"/>
              <a:t>4. Comparative analysis</a:t>
            </a:r>
          </a:p>
        </p:txBody>
      </p:sp>
    </p:spTree>
    <p:extLst>
      <p:ext uri="{BB962C8B-B14F-4D97-AF65-F5344CB8AC3E}">
        <p14:creationId xmlns:p14="http://schemas.microsoft.com/office/powerpoint/2010/main" val="11396416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dirty="0"/>
              <a:t>Legislative acts of the Republic of </a:t>
            </a:r>
            <a:r>
              <a:rPr lang="en-US" dirty="0" smtClean="0"/>
              <a:t>Kazakhstan</a:t>
            </a:r>
            <a:endParaRPr lang="ru-RU" dirty="0"/>
          </a:p>
        </p:txBody>
      </p:sp>
      <p:sp>
        <p:nvSpPr>
          <p:cNvPr id="3" name="Объект 2"/>
          <p:cNvSpPr>
            <a:spLocks noGrp="1"/>
          </p:cNvSpPr>
          <p:nvPr>
            <p:ph idx="1"/>
          </p:nvPr>
        </p:nvSpPr>
        <p:spPr/>
        <p:txBody>
          <a:bodyPr/>
          <a:lstStyle/>
          <a:p>
            <a:pPr marL="0" indent="0" algn="just">
              <a:buNone/>
            </a:pPr>
            <a:r>
              <a:rPr lang="en-US" dirty="0"/>
              <a:t>A feature of the Republic of Kazakhstan </a:t>
            </a:r>
            <a:r>
              <a:rPr lang="en-US" dirty="0" smtClean="0"/>
              <a:t>is in </a:t>
            </a:r>
            <a:r>
              <a:rPr lang="en-US" dirty="0"/>
              <a:t>the fact that nuclear power took place in the country during the Soviet </a:t>
            </a:r>
            <a:r>
              <a:rPr lang="en-US" dirty="0" smtClean="0"/>
              <a:t>period. </a:t>
            </a:r>
            <a:r>
              <a:rPr lang="en-US" dirty="0"/>
              <a:t>These are the </a:t>
            </a:r>
            <a:endParaRPr lang="ru-RU" dirty="0" smtClean="0"/>
          </a:p>
          <a:p>
            <a:pPr algn="just"/>
            <a:r>
              <a:rPr lang="en-US" dirty="0" smtClean="0"/>
              <a:t>Semipalatinsk</a:t>
            </a:r>
            <a:r>
              <a:rPr lang="ru-RU" dirty="0" smtClean="0"/>
              <a:t> </a:t>
            </a:r>
            <a:r>
              <a:rPr lang="en-US" dirty="0"/>
              <a:t>nuclear test sites</a:t>
            </a:r>
            <a:r>
              <a:rPr lang="en-US" dirty="0" smtClean="0"/>
              <a:t>, </a:t>
            </a:r>
            <a:endParaRPr lang="ru-RU" dirty="0" smtClean="0"/>
          </a:p>
          <a:p>
            <a:pPr algn="just"/>
            <a:r>
              <a:rPr lang="en-US" dirty="0" err="1" smtClean="0"/>
              <a:t>Azgir</a:t>
            </a:r>
            <a:r>
              <a:rPr lang="en-US" dirty="0" smtClean="0"/>
              <a:t> </a:t>
            </a:r>
            <a:r>
              <a:rPr lang="en-US" dirty="0"/>
              <a:t>nuclear test sites, </a:t>
            </a:r>
            <a:endParaRPr lang="ru-RU" dirty="0" smtClean="0"/>
          </a:p>
          <a:p>
            <a:pPr algn="just"/>
            <a:r>
              <a:rPr lang="en-US" dirty="0" smtClean="0"/>
              <a:t>the </a:t>
            </a:r>
            <a:r>
              <a:rPr lang="en-US" dirty="0" err="1"/>
              <a:t>Sary-Shagan</a:t>
            </a:r>
            <a:r>
              <a:rPr lang="en-US" dirty="0"/>
              <a:t> test site</a:t>
            </a:r>
            <a:r>
              <a:rPr lang="en-US" dirty="0" smtClean="0"/>
              <a:t>.</a:t>
            </a:r>
          </a:p>
          <a:p>
            <a:pPr marL="0" indent="0" algn="just">
              <a:buNone/>
            </a:pPr>
            <a:r>
              <a:rPr lang="en-US" dirty="0"/>
              <a:t>This influenced the creation of the legal framework in the field of nuclear energy use.</a:t>
            </a:r>
            <a:endParaRPr lang="ru-RU" dirty="0"/>
          </a:p>
        </p:txBody>
      </p:sp>
    </p:spTree>
    <p:extLst>
      <p:ext uri="{BB962C8B-B14F-4D97-AF65-F5344CB8AC3E}">
        <p14:creationId xmlns:p14="http://schemas.microsoft.com/office/powerpoint/2010/main" val="10295143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7643192" cy="5997280"/>
          </a:xfrm>
        </p:spPr>
        <p:txBody>
          <a:bodyPr>
            <a:normAutofit/>
          </a:bodyPr>
          <a:lstStyle/>
          <a:p>
            <a:pPr marL="0" indent="0" algn="just">
              <a:buNone/>
            </a:pPr>
            <a:r>
              <a:rPr lang="ru-RU" dirty="0" smtClean="0"/>
              <a:t>1. </a:t>
            </a:r>
            <a:r>
              <a:rPr lang="en-US" dirty="0" smtClean="0"/>
              <a:t>Law of the RK </a:t>
            </a:r>
            <a:r>
              <a:rPr lang="ru-RU" b="1" dirty="0" smtClean="0"/>
              <a:t>«</a:t>
            </a:r>
            <a:r>
              <a:rPr lang="en-US" b="1" dirty="0" smtClean="0"/>
              <a:t>On radiation safety of the population</a:t>
            </a:r>
            <a:r>
              <a:rPr lang="ru-RU" b="1" dirty="0" smtClean="0"/>
              <a:t>»</a:t>
            </a:r>
            <a:r>
              <a:rPr lang="ru-RU" dirty="0" smtClean="0"/>
              <a:t> (</a:t>
            </a:r>
            <a:r>
              <a:rPr lang="en-US" dirty="0"/>
              <a:t>April 23, </a:t>
            </a:r>
            <a:r>
              <a:rPr lang="en-US" dirty="0" smtClean="0"/>
              <a:t>1998</a:t>
            </a:r>
            <a:r>
              <a:rPr lang="ru-RU" dirty="0" smtClean="0"/>
              <a:t>);</a:t>
            </a:r>
          </a:p>
          <a:p>
            <a:pPr marL="0" indent="0" algn="just">
              <a:buNone/>
            </a:pPr>
            <a:r>
              <a:rPr lang="ru-RU" dirty="0" smtClean="0"/>
              <a:t>2. </a:t>
            </a:r>
            <a:r>
              <a:rPr lang="en-US" dirty="0"/>
              <a:t>Law of the </a:t>
            </a:r>
            <a:r>
              <a:rPr lang="en-US" dirty="0" smtClean="0"/>
              <a:t>RK </a:t>
            </a:r>
            <a:r>
              <a:rPr lang="ru-RU" b="1" dirty="0" smtClean="0"/>
              <a:t>«</a:t>
            </a:r>
            <a:r>
              <a:rPr lang="en-US" b="1" dirty="0"/>
              <a:t>On Ratification of the Vienna Convention on Civil Liability for Nuclear Damage of 1997</a:t>
            </a:r>
            <a:r>
              <a:rPr lang="ru-RU" b="1" dirty="0"/>
              <a:t>»</a:t>
            </a:r>
            <a:r>
              <a:rPr lang="ru-RU" dirty="0"/>
              <a:t> (</a:t>
            </a:r>
            <a:r>
              <a:rPr lang="en-US" dirty="0"/>
              <a:t>February 10, 2011</a:t>
            </a:r>
            <a:r>
              <a:rPr lang="ru-RU" dirty="0" smtClean="0"/>
              <a:t>);</a:t>
            </a:r>
          </a:p>
          <a:p>
            <a:pPr marL="0" indent="0" algn="just">
              <a:buNone/>
            </a:pPr>
            <a:r>
              <a:rPr lang="ru-RU" dirty="0" smtClean="0"/>
              <a:t>3. </a:t>
            </a:r>
            <a:r>
              <a:rPr lang="en-US" dirty="0"/>
              <a:t>Law of the </a:t>
            </a:r>
            <a:r>
              <a:rPr lang="en-US" dirty="0" smtClean="0"/>
              <a:t>RK </a:t>
            </a:r>
            <a:r>
              <a:rPr lang="ru-RU" b="1" dirty="0" smtClean="0"/>
              <a:t>«</a:t>
            </a:r>
            <a:r>
              <a:rPr lang="en-US" b="1" dirty="0" smtClean="0"/>
              <a:t>On </a:t>
            </a:r>
            <a:r>
              <a:rPr lang="en-US" b="1" dirty="0"/>
              <a:t>the Use of Atomic </a:t>
            </a:r>
            <a:r>
              <a:rPr lang="en-US" b="1" dirty="0" smtClean="0"/>
              <a:t>Energy</a:t>
            </a:r>
            <a:r>
              <a:rPr lang="ru-RU" b="1" dirty="0" smtClean="0"/>
              <a:t>»</a:t>
            </a:r>
            <a:r>
              <a:rPr lang="ru-RU" dirty="0" smtClean="0"/>
              <a:t> (</a:t>
            </a:r>
            <a:r>
              <a:rPr lang="en-US" dirty="0"/>
              <a:t>January 12, </a:t>
            </a:r>
            <a:r>
              <a:rPr lang="en-US" dirty="0" smtClean="0"/>
              <a:t>2016</a:t>
            </a:r>
            <a:r>
              <a:rPr lang="ru-RU" dirty="0" smtClean="0"/>
              <a:t>);</a:t>
            </a:r>
            <a:endParaRPr lang="ru-RU" dirty="0"/>
          </a:p>
          <a:p>
            <a:pPr marL="0" indent="0" algn="just">
              <a:buNone/>
            </a:pPr>
            <a:r>
              <a:rPr lang="ru-RU" dirty="0" smtClean="0"/>
              <a:t>4. </a:t>
            </a:r>
            <a:r>
              <a:rPr lang="en-US" dirty="0"/>
              <a:t>Order of the Minister of Energy of the </a:t>
            </a:r>
            <a:r>
              <a:rPr lang="en-US" dirty="0" smtClean="0"/>
              <a:t>RK </a:t>
            </a:r>
            <a:r>
              <a:rPr lang="ru-RU" b="1" dirty="0" smtClean="0"/>
              <a:t>«</a:t>
            </a:r>
            <a:r>
              <a:rPr lang="en-US" b="1" dirty="0" smtClean="0"/>
              <a:t>On </a:t>
            </a:r>
            <a:r>
              <a:rPr lang="en-US" b="1" dirty="0"/>
              <a:t>approval of the Rules for the organization of collection, storage and disposal of radioactive waste and spent nuclear </a:t>
            </a:r>
            <a:r>
              <a:rPr lang="en-US" b="1" dirty="0" smtClean="0"/>
              <a:t>fuel</a:t>
            </a:r>
            <a:r>
              <a:rPr lang="ru-RU" b="1" dirty="0" smtClean="0"/>
              <a:t>» </a:t>
            </a:r>
            <a:r>
              <a:rPr lang="ru-RU" dirty="0" smtClean="0"/>
              <a:t>(</a:t>
            </a:r>
            <a:r>
              <a:rPr lang="en-US" dirty="0"/>
              <a:t>February 8, </a:t>
            </a:r>
            <a:r>
              <a:rPr lang="en-US" dirty="0" smtClean="0"/>
              <a:t>2016</a:t>
            </a:r>
            <a:r>
              <a:rPr lang="ru-RU" dirty="0" smtClean="0"/>
              <a:t>);</a:t>
            </a:r>
            <a:endParaRPr lang="ru-RU" dirty="0"/>
          </a:p>
          <a:p>
            <a:pPr marL="0" indent="0" algn="just">
              <a:buNone/>
            </a:pPr>
            <a:r>
              <a:rPr lang="ru-RU" dirty="0" smtClean="0"/>
              <a:t>5. </a:t>
            </a:r>
            <a:r>
              <a:rPr lang="en-US" dirty="0"/>
              <a:t>Resolution of the Government of the </a:t>
            </a:r>
            <a:r>
              <a:rPr lang="en-US" dirty="0" smtClean="0"/>
              <a:t>RK </a:t>
            </a:r>
            <a:r>
              <a:rPr lang="ru-RU" b="1" dirty="0" smtClean="0"/>
              <a:t>«</a:t>
            </a:r>
            <a:r>
              <a:rPr lang="en-US" b="1" dirty="0" smtClean="0"/>
              <a:t>On </a:t>
            </a:r>
            <a:r>
              <a:rPr lang="en-US" b="1" dirty="0"/>
              <a:t>approval of the Rules for conducting nuclear, radiation and nuclear physical safety </a:t>
            </a:r>
            <a:r>
              <a:rPr lang="en-US" b="1" dirty="0" smtClean="0"/>
              <a:t>expertise</a:t>
            </a:r>
            <a:r>
              <a:rPr lang="ru-RU" b="1" dirty="0" smtClean="0"/>
              <a:t>»</a:t>
            </a:r>
            <a:r>
              <a:rPr lang="ru-RU" dirty="0" smtClean="0"/>
              <a:t> (</a:t>
            </a:r>
            <a:r>
              <a:rPr lang="en-US" dirty="0"/>
              <a:t>May 11, </a:t>
            </a:r>
            <a:r>
              <a:rPr lang="en-US" dirty="0" smtClean="0"/>
              <a:t>2016</a:t>
            </a:r>
            <a:r>
              <a:rPr lang="ru-RU" dirty="0" smtClean="0"/>
              <a:t>);</a:t>
            </a:r>
          </a:p>
          <a:p>
            <a:pPr marL="0" indent="0" algn="just">
              <a:buNone/>
            </a:pPr>
            <a:endParaRPr lang="ru-RU" dirty="0"/>
          </a:p>
        </p:txBody>
      </p:sp>
    </p:spTree>
    <p:extLst>
      <p:ext uri="{BB962C8B-B14F-4D97-AF65-F5344CB8AC3E}">
        <p14:creationId xmlns:p14="http://schemas.microsoft.com/office/powerpoint/2010/main" val="30344635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7643192" cy="6069288"/>
          </a:xfrm>
        </p:spPr>
        <p:txBody>
          <a:bodyPr/>
          <a:lstStyle/>
          <a:p>
            <a:pPr marL="0" indent="0">
              <a:buNone/>
            </a:pPr>
            <a:r>
              <a:rPr lang="ru-RU" dirty="0"/>
              <a:t>6. </a:t>
            </a:r>
            <a:r>
              <a:rPr lang="en-US" b="1" dirty="0"/>
              <a:t>Ecological Code</a:t>
            </a:r>
            <a:r>
              <a:rPr lang="en-US" dirty="0"/>
              <a:t> of the RK (January 2, 2021</a:t>
            </a:r>
            <a:r>
              <a:rPr lang="en-US" dirty="0" smtClean="0"/>
              <a:t>)</a:t>
            </a:r>
            <a:r>
              <a:rPr lang="ru-RU" dirty="0" smtClean="0"/>
              <a:t>;</a:t>
            </a:r>
          </a:p>
          <a:p>
            <a:pPr marL="0" indent="0" algn="just">
              <a:buNone/>
            </a:pPr>
            <a:r>
              <a:rPr lang="ru-RU" dirty="0" smtClean="0"/>
              <a:t>7. </a:t>
            </a:r>
            <a:r>
              <a:rPr lang="en-US" dirty="0"/>
              <a:t>Hygienic Standards "</a:t>
            </a:r>
            <a:r>
              <a:rPr lang="en-US" b="1" dirty="0"/>
              <a:t>Sanitary and Epidemiological Requirements for Ensuring Radiation </a:t>
            </a:r>
            <a:r>
              <a:rPr lang="en-US" b="1" dirty="0" smtClean="0"/>
              <a:t>Safety</a:t>
            </a:r>
            <a:r>
              <a:rPr lang="en-US" dirty="0" smtClean="0"/>
              <a:t>«</a:t>
            </a:r>
            <a:r>
              <a:rPr lang="ru-RU" dirty="0" smtClean="0"/>
              <a:t> (</a:t>
            </a:r>
            <a:r>
              <a:rPr lang="az-Latn-AZ" dirty="0" smtClean="0"/>
              <a:t>expired</a:t>
            </a:r>
            <a:r>
              <a:rPr lang="ru-RU" dirty="0" smtClean="0"/>
              <a:t>)</a:t>
            </a:r>
            <a:endParaRPr lang="ru-RU" dirty="0"/>
          </a:p>
          <a:p>
            <a:pPr marL="0" indent="0">
              <a:buNone/>
            </a:pPr>
            <a:endParaRPr lang="ru-RU" dirty="0"/>
          </a:p>
        </p:txBody>
      </p:sp>
    </p:spTree>
    <p:extLst>
      <p:ext uri="{BB962C8B-B14F-4D97-AF65-F5344CB8AC3E}">
        <p14:creationId xmlns:p14="http://schemas.microsoft.com/office/powerpoint/2010/main" val="38961860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a:t>Legislative acts of the Republic of Azerbaijan</a:t>
            </a:r>
            <a:endParaRPr lang="ru-RU" dirty="0"/>
          </a:p>
        </p:txBody>
      </p:sp>
      <p:sp>
        <p:nvSpPr>
          <p:cNvPr id="3" name="Объект 2"/>
          <p:cNvSpPr>
            <a:spLocks noGrp="1"/>
          </p:cNvSpPr>
          <p:nvPr>
            <p:ph idx="1"/>
          </p:nvPr>
        </p:nvSpPr>
        <p:spPr/>
        <p:txBody>
          <a:bodyPr/>
          <a:lstStyle/>
          <a:p>
            <a:pPr marL="0" indent="0" algn="just">
              <a:buNone/>
            </a:pPr>
            <a:r>
              <a:rPr lang="en-US" dirty="0"/>
              <a:t>In Azerbaijan, the nuclear energy sector is very poorly developed, but at the same time it is very promising. We </a:t>
            </a:r>
            <a:r>
              <a:rPr lang="en-US" dirty="0" smtClean="0"/>
              <a:t>don`t </a:t>
            </a:r>
            <a:r>
              <a:rPr lang="en-US" dirty="0"/>
              <a:t>have laws regulating this issue, but there are some bylaws and bilateral agreements.</a:t>
            </a:r>
            <a:endParaRPr lang="ru-RU" dirty="0"/>
          </a:p>
        </p:txBody>
      </p:sp>
    </p:spTree>
    <p:extLst>
      <p:ext uri="{BB962C8B-B14F-4D97-AF65-F5344CB8AC3E}">
        <p14:creationId xmlns:p14="http://schemas.microsoft.com/office/powerpoint/2010/main" val="7643630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7715200" cy="5925272"/>
          </a:xfrm>
        </p:spPr>
        <p:txBody>
          <a:bodyPr/>
          <a:lstStyle/>
          <a:p>
            <a:pPr algn="just"/>
            <a:r>
              <a:rPr lang="en-US" dirty="0"/>
              <a:t>Decree of the Cabinet of Ministers </a:t>
            </a:r>
            <a:r>
              <a:rPr lang="en-US" dirty="0" smtClean="0"/>
              <a:t>"</a:t>
            </a:r>
            <a:r>
              <a:rPr lang="en-US" b="1" dirty="0" smtClean="0"/>
              <a:t>On </a:t>
            </a:r>
            <a:r>
              <a:rPr lang="en-US" b="1" dirty="0"/>
              <a:t>measures to strengthen control over radiation safety in the territory of </a:t>
            </a:r>
            <a:r>
              <a:rPr lang="en-US" b="1" dirty="0" smtClean="0"/>
              <a:t>Azerbaijan</a:t>
            </a:r>
            <a:r>
              <a:rPr lang="en-US" dirty="0" smtClean="0"/>
              <a:t>" (</a:t>
            </a:r>
            <a:r>
              <a:rPr lang="en-US" dirty="0"/>
              <a:t>July 11, 1997 </a:t>
            </a:r>
            <a:r>
              <a:rPr lang="en-US" dirty="0" smtClean="0"/>
              <a:t>);</a:t>
            </a:r>
          </a:p>
          <a:p>
            <a:pPr algn="just"/>
            <a:r>
              <a:rPr lang="en-US" dirty="0"/>
              <a:t>Law of the </a:t>
            </a:r>
            <a:r>
              <a:rPr lang="en-US" dirty="0" smtClean="0"/>
              <a:t>RA "</a:t>
            </a:r>
            <a:r>
              <a:rPr lang="en-US" b="1" dirty="0" smtClean="0">
                <a:solidFill>
                  <a:srgbClr val="FF0000"/>
                </a:solidFill>
              </a:rPr>
              <a:t>On </a:t>
            </a:r>
            <a:r>
              <a:rPr lang="en-US" b="1" dirty="0">
                <a:solidFill>
                  <a:srgbClr val="FF0000"/>
                </a:solidFill>
              </a:rPr>
              <a:t>radiation safety of the population</a:t>
            </a:r>
            <a:r>
              <a:rPr lang="en-US" dirty="0"/>
              <a:t>" </a:t>
            </a:r>
            <a:r>
              <a:rPr lang="en-US" dirty="0" smtClean="0"/>
              <a:t>(December </a:t>
            </a:r>
            <a:r>
              <a:rPr lang="en-US" dirty="0"/>
              <a:t>30, </a:t>
            </a:r>
            <a:r>
              <a:rPr lang="en-US" dirty="0" smtClean="0"/>
              <a:t>1997)</a:t>
            </a:r>
            <a:r>
              <a:rPr lang="ru-RU" dirty="0" smtClean="0"/>
              <a:t> + </a:t>
            </a:r>
            <a:r>
              <a:rPr lang="en-US" dirty="0" smtClean="0"/>
              <a:t>Decree of the President of the RA “On </a:t>
            </a:r>
            <a:r>
              <a:rPr lang="en-US" dirty="0"/>
              <a:t>the application of this </a:t>
            </a:r>
            <a:r>
              <a:rPr lang="en-US" dirty="0" smtClean="0"/>
              <a:t>Law”;</a:t>
            </a:r>
            <a:endParaRPr lang="az-Latn-AZ" dirty="0" smtClean="0"/>
          </a:p>
          <a:p>
            <a:pPr algn="just"/>
            <a:r>
              <a:rPr lang="en-US" dirty="0" smtClean="0"/>
              <a:t>Resolution </a:t>
            </a:r>
            <a:r>
              <a:rPr lang="en-US" dirty="0"/>
              <a:t>of the Cabinet of </a:t>
            </a:r>
            <a:r>
              <a:rPr lang="en-US" dirty="0" smtClean="0"/>
              <a:t>Ministers "</a:t>
            </a:r>
            <a:r>
              <a:rPr lang="en-US" b="1" dirty="0" smtClean="0"/>
              <a:t>On </a:t>
            </a:r>
            <a:r>
              <a:rPr lang="en-US" b="1" dirty="0"/>
              <a:t>approval of the Rules for licensing the use of radioactive and radiation sources of explosives and equipment, as well as equipment and their storage in </a:t>
            </a:r>
            <a:r>
              <a:rPr lang="en-US" b="1" dirty="0" smtClean="0"/>
              <a:t>industry</a:t>
            </a:r>
            <a:r>
              <a:rPr lang="en-US" dirty="0" smtClean="0"/>
              <a:t>" (</a:t>
            </a:r>
            <a:r>
              <a:rPr lang="en-US" dirty="0"/>
              <a:t>March 10, </a:t>
            </a:r>
            <a:r>
              <a:rPr lang="en-US" dirty="0" smtClean="0"/>
              <a:t>1998);</a:t>
            </a:r>
          </a:p>
          <a:p>
            <a:pPr algn="just"/>
            <a:r>
              <a:rPr lang="en-US" dirty="0"/>
              <a:t>Law of the </a:t>
            </a:r>
            <a:r>
              <a:rPr lang="az-Latn-AZ" dirty="0"/>
              <a:t>RA </a:t>
            </a:r>
            <a:r>
              <a:rPr lang="ru-RU" b="1" dirty="0"/>
              <a:t>«</a:t>
            </a:r>
            <a:r>
              <a:rPr lang="en-US" b="1" dirty="0"/>
              <a:t>On environmental protection</a:t>
            </a:r>
            <a:r>
              <a:rPr lang="ru-RU" b="1" dirty="0" smtClean="0"/>
              <a:t>»</a:t>
            </a:r>
            <a:r>
              <a:rPr lang="en-US" dirty="0" smtClean="0"/>
              <a:t> (June 8, 1999)</a:t>
            </a:r>
            <a:r>
              <a:rPr lang="ru-RU" dirty="0" smtClean="0"/>
              <a:t>;</a:t>
            </a:r>
            <a:endParaRPr lang="en-US" dirty="0"/>
          </a:p>
          <a:p>
            <a:pPr algn="just"/>
            <a:endParaRPr lang="ru-RU" dirty="0"/>
          </a:p>
        </p:txBody>
      </p:sp>
    </p:spTree>
    <p:extLst>
      <p:ext uri="{BB962C8B-B14F-4D97-AF65-F5344CB8AC3E}">
        <p14:creationId xmlns:p14="http://schemas.microsoft.com/office/powerpoint/2010/main" val="12242344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7643192" cy="5997280"/>
          </a:xfrm>
        </p:spPr>
        <p:txBody>
          <a:bodyPr>
            <a:normAutofit/>
          </a:bodyPr>
          <a:lstStyle/>
          <a:p>
            <a:pPr marL="0" indent="0" algn="just">
              <a:buNone/>
            </a:pPr>
            <a:r>
              <a:rPr lang="en-US" b="1" dirty="0"/>
              <a:t>Resolution of the Cabinet of </a:t>
            </a:r>
            <a:r>
              <a:rPr lang="en-US" b="1" dirty="0" smtClean="0"/>
              <a:t>Ministers on approval of:</a:t>
            </a:r>
          </a:p>
          <a:p>
            <a:pPr algn="just"/>
            <a:r>
              <a:rPr lang="en-US" u="sng" dirty="0" smtClean="0"/>
              <a:t>Rules </a:t>
            </a:r>
            <a:r>
              <a:rPr lang="en-US" u="sng" dirty="0"/>
              <a:t>for issuing special permits </a:t>
            </a:r>
            <a:r>
              <a:rPr lang="en-US" dirty="0"/>
              <a:t>for research and development work related to the use of sources of ionizing </a:t>
            </a:r>
            <a:r>
              <a:rPr lang="en-US" dirty="0" smtClean="0"/>
              <a:t>radiation;</a:t>
            </a:r>
          </a:p>
          <a:p>
            <a:pPr algn="just"/>
            <a:r>
              <a:rPr lang="en-US" u="sng" dirty="0" smtClean="0"/>
              <a:t>Rules </a:t>
            </a:r>
            <a:r>
              <a:rPr lang="en-US" u="sng" dirty="0"/>
              <a:t>for issuing a special permit </a:t>
            </a:r>
            <a:r>
              <a:rPr lang="en-US" dirty="0"/>
              <a:t>for the design, manufacture, placement, construction, operation and decommissioning of facilities considered to be sources of ionizing radiation, storage facilities for radioactive substances, storage facilities for radioactive </a:t>
            </a:r>
            <a:r>
              <a:rPr lang="en-US" dirty="0" smtClean="0"/>
              <a:t>waste;</a:t>
            </a:r>
          </a:p>
          <a:p>
            <a:pPr algn="just"/>
            <a:r>
              <a:rPr lang="en-US" u="sng" dirty="0" smtClean="0"/>
              <a:t>Rules </a:t>
            </a:r>
            <a:r>
              <a:rPr lang="en-US" u="sng" dirty="0"/>
              <a:t>for issuing special permits </a:t>
            </a:r>
            <a:r>
              <a:rPr lang="en-US" dirty="0"/>
              <a:t>for the design and manufacture of technological equipment, radiation safety devices for devices considered to be sources of ionizing radiation, storage of radioactive substances and storage of radioactive </a:t>
            </a:r>
            <a:r>
              <a:rPr lang="en-US" dirty="0" smtClean="0"/>
              <a:t>waste;</a:t>
            </a:r>
          </a:p>
          <a:p>
            <a:pPr algn="just"/>
            <a:r>
              <a:rPr lang="en-US" u="sng" dirty="0" smtClean="0"/>
              <a:t>Rules </a:t>
            </a:r>
            <a:r>
              <a:rPr lang="en-US" u="sng" dirty="0"/>
              <a:t>for issuing special permits </a:t>
            </a:r>
            <a:r>
              <a:rPr lang="en-US" dirty="0"/>
              <a:t>for the production, production, processing, transportation and use of </a:t>
            </a:r>
            <a:r>
              <a:rPr lang="en-US" dirty="0" smtClean="0"/>
              <a:t>radioactive substances.</a:t>
            </a:r>
            <a:endParaRPr lang="ru-RU" dirty="0"/>
          </a:p>
        </p:txBody>
      </p:sp>
    </p:spTree>
    <p:extLst>
      <p:ext uri="{BB962C8B-B14F-4D97-AF65-F5344CB8AC3E}">
        <p14:creationId xmlns:p14="http://schemas.microsoft.com/office/powerpoint/2010/main" val="27285093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7643192" cy="5997280"/>
          </a:xfrm>
        </p:spPr>
        <p:txBody>
          <a:bodyPr>
            <a:normAutofit/>
          </a:bodyPr>
          <a:lstStyle/>
          <a:p>
            <a:pPr marL="0" indent="0" algn="just">
              <a:buNone/>
            </a:pPr>
            <a:r>
              <a:rPr lang="en-US" dirty="0"/>
              <a:t>By the Law of the </a:t>
            </a:r>
            <a:r>
              <a:rPr lang="en-US" dirty="0" err="1"/>
              <a:t>Milli</a:t>
            </a:r>
            <a:r>
              <a:rPr lang="en-US" dirty="0"/>
              <a:t> </a:t>
            </a:r>
            <a:r>
              <a:rPr lang="en-US" dirty="0" err="1"/>
              <a:t>Majlis</a:t>
            </a:r>
            <a:r>
              <a:rPr lang="en-US" dirty="0"/>
              <a:t> No. 75-2Q of February 13, 2001, the </a:t>
            </a:r>
            <a:r>
              <a:rPr lang="en-US" dirty="0" smtClean="0"/>
              <a:t>RA joined to </a:t>
            </a:r>
            <a:r>
              <a:rPr lang="en-US" dirty="0"/>
              <a:t>the IAEA Statute and, thus, became a full member of the organization</a:t>
            </a:r>
            <a:r>
              <a:rPr lang="en-US" dirty="0" smtClean="0"/>
              <a:t>.</a:t>
            </a:r>
            <a:endParaRPr lang="ru-RU" dirty="0" smtClean="0"/>
          </a:p>
          <a:p>
            <a:pPr marL="0" indent="0" algn="just">
              <a:buNone/>
            </a:pPr>
            <a:endParaRPr lang="ru-RU" dirty="0" smtClean="0"/>
          </a:p>
          <a:p>
            <a:pPr marL="0" indent="0" algn="just">
              <a:buNone/>
            </a:pPr>
            <a:r>
              <a:rPr lang="en-US" dirty="0"/>
              <a:t>The RA has joined to the following </a:t>
            </a:r>
            <a:r>
              <a:rPr lang="en-US" u="sng" dirty="0"/>
              <a:t>international documents</a:t>
            </a:r>
            <a:r>
              <a:rPr lang="en-US" dirty="0"/>
              <a:t> of the IAEA:</a:t>
            </a:r>
          </a:p>
          <a:p>
            <a:pPr algn="just"/>
            <a:r>
              <a:rPr lang="en-US" dirty="0"/>
              <a:t>The Convention on the Physical Protection of Nuclear Material (INFCIRC / 274) and the amendments of July 8, 2005;</a:t>
            </a:r>
          </a:p>
          <a:p>
            <a:pPr algn="just"/>
            <a:r>
              <a:rPr lang="en-US" dirty="0"/>
              <a:t>International Convention against Nuclear Terrorism (UN General Assembly Resolution 59/290 of March 15, 2005).</a:t>
            </a:r>
          </a:p>
          <a:p>
            <a:pPr marL="0" indent="0" algn="just">
              <a:buNone/>
            </a:pPr>
            <a:endParaRPr lang="en-US" dirty="0"/>
          </a:p>
        </p:txBody>
      </p:sp>
    </p:spTree>
    <p:extLst>
      <p:ext uri="{BB962C8B-B14F-4D97-AF65-F5344CB8AC3E}">
        <p14:creationId xmlns:p14="http://schemas.microsoft.com/office/powerpoint/2010/main" val="10969316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7643192" cy="5925272"/>
          </a:xfrm>
        </p:spPr>
        <p:txBody>
          <a:bodyPr>
            <a:normAutofit/>
          </a:bodyPr>
          <a:lstStyle/>
          <a:p>
            <a:pPr marL="0" indent="0" algn="just">
              <a:buNone/>
            </a:pPr>
            <a:r>
              <a:rPr lang="en-US" dirty="0"/>
              <a:t>At the same time, in August 2014, our country decided to implement the IAEA </a:t>
            </a:r>
            <a:r>
              <a:rPr lang="en-US" b="1" dirty="0"/>
              <a:t>Code of Conduct on the Safety of Radioactive Sources and the Rules for the Export and Import of Radioactive Sources</a:t>
            </a:r>
            <a:r>
              <a:rPr lang="en-US" dirty="0"/>
              <a:t>.</a:t>
            </a:r>
            <a:endParaRPr lang="ru-RU" dirty="0"/>
          </a:p>
          <a:p>
            <a:pPr marL="0" indent="0" algn="just">
              <a:buNone/>
            </a:pPr>
            <a:endParaRPr lang="en-US" dirty="0"/>
          </a:p>
          <a:p>
            <a:pPr marL="0" indent="0" algn="just">
              <a:buNone/>
            </a:pPr>
            <a:r>
              <a:rPr lang="en-US" dirty="0"/>
              <a:t>The agreement between the RA and the IAEA on the application of safeguards in accordance with the Treaty on the Non-Proliferation of Nuclear Weapons and the Additional Provisions to the Protocol annexed to it entered into force on 12 October 2018.</a:t>
            </a:r>
            <a:endParaRPr lang="ru-RU" dirty="0"/>
          </a:p>
          <a:p>
            <a:pPr marL="0" indent="0">
              <a:buNone/>
            </a:pPr>
            <a:endParaRPr lang="ru-RU" dirty="0"/>
          </a:p>
        </p:txBody>
      </p:sp>
    </p:spTree>
    <p:extLst>
      <p:ext uri="{BB962C8B-B14F-4D97-AF65-F5344CB8AC3E}">
        <p14:creationId xmlns:p14="http://schemas.microsoft.com/office/powerpoint/2010/main" val="7845022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7643192" cy="5925272"/>
          </a:xfrm>
        </p:spPr>
        <p:txBody>
          <a:bodyPr>
            <a:normAutofit/>
          </a:bodyPr>
          <a:lstStyle/>
          <a:p>
            <a:pPr marL="0" indent="0" algn="just">
              <a:buNone/>
            </a:pPr>
            <a:r>
              <a:rPr lang="en-US" dirty="0"/>
              <a:t>Order of the President of the </a:t>
            </a:r>
            <a:r>
              <a:rPr lang="en-US" dirty="0" smtClean="0"/>
              <a:t>RA on </a:t>
            </a:r>
            <a:r>
              <a:rPr lang="en-US" dirty="0"/>
              <a:t>the establishment of the "</a:t>
            </a:r>
            <a:r>
              <a:rPr lang="en-US" b="1" dirty="0"/>
              <a:t>National Center for Nuclear Research</a:t>
            </a:r>
            <a:r>
              <a:rPr lang="en-US" dirty="0"/>
              <a:t>" under the Ministry of Communications and High Technologies of the </a:t>
            </a:r>
            <a:r>
              <a:rPr lang="en-US" dirty="0" smtClean="0"/>
              <a:t>RA for </a:t>
            </a:r>
            <a:r>
              <a:rPr lang="en-US" dirty="0"/>
              <a:t>the peaceful use of nuclear technologies </a:t>
            </a:r>
            <a:r>
              <a:rPr lang="en-US" dirty="0" smtClean="0"/>
              <a:t>(May </a:t>
            </a:r>
            <a:r>
              <a:rPr lang="en-US" dirty="0"/>
              <a:t>8, </a:t>
            </a:r>
            <a:r>
              <a:rPr lang="en-US" dirty="0" smtClean="0"/>
              <a:t>2014).</a:t>
            </a:r>
          </a:p>
          <a:p>
            <a:pPr marL="0" indent="0" algn="just">
              <a:buNone/>
            </a:pPr>
            <a:endParaRPr lang="en-US" dirty="0"/>
          </a:p>
          <a:p>
            <a:pPr marL="0" indent="0" algn="just">
              <a:buNone/>
            </a:pPr>
            <a:r>
              <a:rPr lang="en-US" dirty="0"/>
              <a:t>Decree of the Cabinet of Ministers of the </a:t>
            </a:r>
            <a:r>
              <a:rPr lang="en-US" dirty="0" smtClean="0"/>
              <a:t>RA </a:t>
            </a:r>
            <a:r>
              <a:rPr lang="en-US" dirty="0"/>
              <a:t>"On approval of the Charter and structure of the National Center for Nuclear Research" </a:t>
            </a:r>
            <a:r>
              <a:rPr lang="en-US" dirty="0" smtClean="0"/>
              <a:t>(December </a:t>
            </a:r>
            <a:r>
              <a:rPr lang="en-US" dirty="0"/>
              <a:t>3, </a:t>
            </a:r>
            <a:r>
              <a:rPr lang="en-US" dirty="0" smtClean="0"/>
              <a:t>2014).</a:t>
            </a:r>
          </a:p>
          <a:p>
            <a:pPr marL="0" indent="0" algn="just">
              <a:buNone/>
            </a:pPr>
            <a:endParaRPr lang="en-US" dirty="0"/>
          </a:p>
          <a:p>
            <a:pPr marL="0" indent="0" algn="just">
              <a:buNone/>
            </a:pPr>
            <a:r>
              <a:rPr lang="en-US" b="1" dirty="0"/>
              <a:t>The State Agency for Regulation of Nuclear and Radiological Activities</a:t>
            </a:r>
            <a:r>
              <a:rPr lang="en-US" dirty="0"/>
              <a:t> was established under the Ministry of Emergency Situations by the Decree of the President of the </a:t>
            </a:r>
            <a:r>
              <a:rPr lang="en-US" dirty="0" smtClean="0"/>
              <a:t>RA (April </a:t>
            </a:r>
            <a:r>
              <a:rPr lang="en-US" dirty="0"/>
              <a:t>24, </a:t>
            </a:r>
            <a:r>
              <a:rPr lang="en-US" dirty="0" smtClean="0"/>
              <a:t>2008).</a:t>
            </a:r>
            <a:endParaRPr lang="ru-RU" dirty="0"/>
          </a:p>
        </p:txBody>
      </p:sp>
    </p:spTree>
    <p:extLst>
      <p:ext uri="{BB962C8B-B14F-4D97-AF65-F5344CB8AC3E}">
        <p14:creationId xmlns:p14="http://schemas.microsoft.com/office/powerpoint/2010/main" val="11298449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CONCLUSION</a:t>
            </a:r>
            <a:endParaRPr lang="ru-RU" dirty="0"/>
          </a:p>
        </p:txBody>
      </p:sp>
      <p:sp>
        <p:nvSpPr>
          <p:cNvPr id="3" name="Объект 2"/>
          <p:cNvSpPr>
            <a:spLocks noGrp="1"/>
          </p:cNvSpPr>
          <p:nvPr>
            <p:ph idx="1"/>
          </p:nvPr>
        </p:nvSpPr>
        <p:spPr/>
        <p:txBody>
          <a:bodyPr/>
          <a:lstStyle/>
          <a:p>
            <a:pPr marL="0" indent="0" algn="just">
              <a:buNone/>
            </a:pPr>
            <a:r>
              <a:rPr lang="en-US" dirty="0"/>
              <a:t>Summing up the analysis of international and national acts, </a:t>
            </a:r>
            <a:r>
              <a:rPr lang="en-US" dirty="0" smtClean="0"/>
              <a:t>we can </a:t>
            </a:r>
            <a:r>
              <a:rPr lang="en-US" dirty="0"/>
              <a:t>come to several conclusions:</a:t>
            </a:r>
          </a:p>
          <a:p>
            <a:pPr marL="0" indent="0" algn="just">
              <a:buNone/>
            </a:pPr>
            <a:r>
              <a:rPr lang="en-US" dirty="0"/>
              <a:t>1. International acts are aimed at preventing the use of atomic energy for military purposes, at protecting the population and the environment, contain norms providing for the protection of individual regions and bodies (celestial bodies), provide for the implementation of measures in case of incidents, contain rules for the transportation, disposal of hazardous waste, and many other rules.</a:t>
            </a:r>
            <a:endParaRPr lang="ru-RU" dirty="0"/>
          </a:p>
        </p:txBody>
      </p:sp>
    </p:spTree>
    <p:extLst>
      <p:ext uri="{BB962C8B-B14F-4D97-AF65-F5344CB8AC3E}">
        <p14:creationId xmlns:p14="http://schemas.microsoft.com/office/powerpoint/2010/main" val="3106719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59632" y="476672"/>
            <a:ext cx="7704856" cy="6586418"/>
          </a:xfrm>
          <a:prstGeom prst="rect">
            <a:avLst/>
          </a:prstGeom>
        </p:spPr>
        <p:txBody>
          <a:bodyPr wrap="square">
            <a:spAutoFit/>
          </a:bodyPr>
          <a:lstStyle/>
          <a:p>
            <a:pPr algn="just"/>
            <a:r>
              <a:rPr lang="en-US" sz="2200" dirty="0"/>
              <a:t>The use of atomic energy began with the creation of nuclear weapons, the development of which was the Second World War. The history of the creation of nuclear weapons is one of the most dramatic events of the </a:t>
            </a:r>
            <a:r>
              <a:rPr lang="en-US" sz="2200" dirty="0" smtClean="0"/>
              <a:t>20th century. </a:t>
            </a:r>
          </a:p>
          <a:p>
            <a:pPr algn="just"/>
            <a:r>
              <a:rPr lang="en-US" sz="2200" dirty="0" smtClean="0"/>
              <a:t>In </a:t>
            </a:r>
            <a:r>
              <a:rPr lang="en-US" sz="2200" dirty="0"/>
              <a:t>August 1945, the Americans bombed the Japanese cities of Hiroshima and Nagasaki with atomic bombs, demonstrating to the world the reality of the atomic bomb </a:t>
            </a:r>
            <a:r>
              <a:rPr lang="en-US" sz="2200" dirty="0" smtClean="0"/>
              <a:t>(Manhattan Project, Robert Oppenheimer)</a:t>
            </a:r>
            <a:endParaRPr lang="ru-RU" sz="2200" dirty="0" smtClean="0"/>
          </a:p>
          <a:p>
            <a:pPr algn="just"/>
            <a:endParaRPr lang="ru-RU" sz="2200" dirty="0" smtClean="0"/>
          </a:p>
          <a:p>
            <a:pPr algn="just"/>
            <a:r>
              <a:rPr lang="en-US" sz="2200" dirty="0"/>
              <a:t>A</a:t>
            </a:r>
            <a:r>
              <a:rPr lang="en-US" sz="2200" dirty="0" smtClean="0"/>
              <a:t>rms race </a:t>
            </a:r>
            <a:r>
              <a:rPr lang="ru-RU" sz="2200" dirty="0" smtClean="0"/>
              <a:t>(гонка вооружения)</a:t>
            </a:r>
            <a:r>
              <a:rPr lang="en-US" sz="2200" dirty="0" smtClean="0"/>
              <a:t> </a:t>
            </a:r>
            <a:r>
              <a:rPr lang="en-US" sz="2200" dirty="0"/>
              <a:t>between the USA and the USSR. T</a:t>
            </a:r>
            <a:r>
              <a:rPr lang="en-US" sz="2200" dirty="0" smtClean="0"/>
              <a:t>he </a:t>
            </a:r>
            <a:r>
              <a:rPr lang="en-US" sz="2200" dirty="0"/>
              <a:t>USSR urgently wanted to demonstrate its atomic bomb. </a:t>
            </a:r>
            <a:r>
              <a:rPr lang="en-US" sz="2200" dirty="0" smtClean="0"/>
              <a:t>In </a:t>
            </a:r>
            <a:r>
              <a:rPr lang="en-US" sz="2200" dirty="0"/>
              <a:t>August 1949, the first atomic bomb of the USSR was tested at the Semipalatinsk test site (Kazakhstan).An American bomb was tested in Nevada.  </a:t>
            </a:r>
            <a:endParaRPr lang="en-US" sz="2200" dirty="0" smtClean="0"/>
          </a:p>
          <a:p>
            <a:pPr algn="just"/>
            <a:r>
              <a:rPr lang="en-US" sz="2200" dirty="0" smtClean="0"/>
              <a:t>In 1989 anti-nuclear organization </a:t>
            </a:r>
            <a:r>
              <a:rPr lang="en-US" sz="2200" dirty="0"/>
              <a:t>Nevada </a:t>
            </a:r>
            <a:r>
              <a:rPr lang="en-US" sz="2200" dirty="0" smtClean="0"/>
              <a:t>Semipalatinsk</a:t>
            </a:r>
          </a:p>
          <a:p>
            <a:pPr algn="just"/>
            <a:endParaRPr lang="en-US" sz="2400" dirty="0"/>
          </a:p>
          <a:p>
            <a:pPr algn="just"/>
            <a:endParaRPr lang="ru-RU" sz="2400" dirty="0"/>
          </a:p>
        </p:txBody>
      </p:sp>
    </p:spTree>
    <p:extLst>
      <p:ext uri="{BB962C8B-B14F-4D97-AF65-F5344CB8AC3E}">
        <p14:creationId xmlns:p14="http://schemas.microsoft.com/office/powerpoint/2010/main" val="3737491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7643192" cy="5925272"/>
          </a:xfrm>
        </p:spPr>
        <p:txBody>
          <a:bodyPr>
            <a:normAutofit/>
          </a:bodyPr>
          <a:lstStyle/>
          <a:p>
            <a:pPr marL="0" indent="0" algn="just">
              <a:buNone/>
            </a:pPr>
            <a:r>
              <a:rPr lang="en-US" dirty="0"/>
              <a:t>2. If we analyze the legislation of Kazakhstan concerning the </a:t>
            </a:r>
            <a:r>
              <a:rPr lang="en-US" dirty="0" smtClean="0"/>
              <a:t>using </a:t>
            </a:r>
            <a:r>
              <a:rPr lang="en-US" dirty="0"/>
              <a:t>of atomic energy, then, first of all, we can see that there is a separate Law here. Having studied it, I came to the conclusion that it pays more attention to the state regulation of the use of atomic energy. And, on the contrary, in the Environmental Code of the </a:t>
            </a:r>
            <a:r>
              <a:rPr lang="en-US" dirty="0" smtClean="0"/>
              <a:t>RK, </a:t>
            </a:r>
            <a:r>
              <a:rPr lang="en-US" dirty="0"/>
              <a:t>more attention is paid to the disposal of hazardous substances (Chapter 20), environmental requirements for the use of radioactive materials, nuclear energy and radiation safety (Chapter 39), Environmental requirements for the production and use of potentially hazardous chemical and biological substances, genetically modified products and organisms (Chapter 40), the issues of waste are regulated, especially during their transportation, their disposal (Chapter 42, 44</a:t>
            </a:r>
            <a:r>
              <a:rPr lang="en-US" dirty="0" smtClean="0"/>
              <a:t>).</a:t>
            </a:r>
            <a:endParaRPr lang="en-US" dirty="0"/>
          </a:p>
        </p:txBody>
      </p:sp>
    </p:spTree>
    <p:extLst>
      <p:ext uri="{BB962C8B-B14F-4D97-AF65-F5344CB8AC3E}">
        <p14:creationId xmlns:p14="http://schemas.microsoft.com/office/powerpoint/2010/main" val="28327778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7571184" cy="5925272"/>
          </a:xfrm>
        </p:spPr>
        <p:txBody>
          <a:bodyPr/>
          <a:lstStyle/>
          <a:p>
            <a:pPr marL="0" indent="0" algn="just">
              <a:buNone/>
            </a:pPr>
            <a:r>
              <a:rPr lang="en-US" dirty="0"/>
              <a:t>Such a comprehensive development of nuclear legislation in Kazakhstan can be associated with the fact that Kazakhstan was closely familiar with nuclear energy and its consequences. In addition, the country has a large amount of uranium, which is known to be a key element in the production of nuclear energy.</a:t>
            </a:r>
            <a:endParaRPr lang="ru-RU" dirty="0"/>
          </a:p>
          <a:p>
            <a:pPr marL="0" indent="0" algn="just">
              <a:buNone/>
            </a:pPr>
            <a:endParaRPr lang="ru-RU" dirty="0"/>
          </a:p>
        </p:txBody>
      </p:sp>
    </p:spTree>
    <p:extLst>
      <p:ext uri="{BB962C8B-B14F-4D97-AF65-F5344CB8AC3E}">
        <p14:creationId xmlns:p14="http://schemas.microsoft.com/office/powerpoint/2010/main" val="24266262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7643192" cy="5997280"/>
          </a:xfrm>
        </p:spPr>
        <p:txBody>
          <a:bodyPr>
            <a:normAutofit/>
          </a:bodyPr>
          <a:lstStyle/>
          <a:p>
            <a:pPr marL="0" indent="0" algn="just">
              <a:buNone/>
            </a:pPr>
            <a:r>
              <a:rPr lang="en-US" dirty="0" smtClean="0"/>
              <a:t>3</a:t>
            </a:r>
            <a:r>
              <a:rPr lang="en-US" dirty="0"/>
              <a:t>. </a:t>
            </a:r>
            <a:r>
              <a:rPr lang="en-US" dirty="0" smtClean="0"/>
              <a:t>If </a:t>
            </a:r>
            <a:r>
              <a:rPr lang="en-US" dirty="0"/>
              <a:t>we analyze the legislation of Azerbaijan on the </a:t>
            </a:r>
            <a:r>
              <a:rPr lang="en-US" dirty="0" smtClean="0"/>
              <a:t>using </a:t>
            </a:r>
            <a:r>
              <a:rPr lang="en-US" dirty="0"/>
              <a:t>of atomic energy, we can clearly see a weak regulatory framework. This can be explained by the fact that the issue of using atomic energy in Azerbaijan is just beginning to be actualized, and issues related to the use of atomic energy are only just becoming the subject of research by scientists. This issue began to develop faster with the accession of Azerbaijan to the IAEA, which resulted in the creation of special state institutions in the country dealing with nuclear energy issues. But from the analysis of existing legislative acts, several points can be distinguished: due to the fact that one of the main goals of the state is the protection of the population, mainly the issue of atomic energy is considered in the aspect of radiation protection of the population, in addition, environmental protection is also important, and therefore, the issue of the use of atomic energy should not harm the environment, which is reflected in the Law on </a:t>
            </a:r>
            <a:r>
              <a:rPr lang="en-US" dirty="0" smtClean="0"/>
              <a:t>Environmental Protection.</a:t>
            </a:r>
            <a:endParaRPr lang="ru-RU" dirty="0"/>
          </a:p>
        </p:txBody>
      </p:sp>
    </p:spTree>
    <p:extLst>
      <p:ext uri="{BB962C8B-B14F-4D97-AF65-F5344CB8AC3E}">
        <p14:creationId xmlns:p14="http://schemas.microsoft.com/office/powerpoint/2010/main" val="36673408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7643192" cy="5925272"/>
          </a:xfrm>
        </p:spPr>
        <p:txBody>
          <a:bodyPr/>
          <a:lstStyle/>
          <a:p>
            <a:pPr marL="0" indent="0" algn="just">
              <a:buNone/>
            </a:pPr>
            <a:r>
              <a:rPr lang="en-US" dirty="0"/>
              <a:t>Thus, if we compare the legislation of two countries close in many senses - Azerbaijan and Kazakhstan, we can come to the following conclusions:</a:t>
            </a:r>
          </a:p>
          <a:p>
            <a:pPr marL="0" indent="0" algn="just">
              <a:buNone/>
            </a:pPr>
            <a:r>
              <a:rPr lang="en-US" dirty="0"/>
              <a:t>1. Kazakhstan has more developed legislation on the use of atomic energy;</a:t>
            </a:r>
          </a:p>
          <a:p>
            <a:pPr marL="0" indent="0" algn="just">
              <a:buNone/>
            </a:pPr>
            <a:r>
              <a:rPr lang="en-US" dirty="0"/>
              <a:t>2. </a:t>
            </a:r>
            <a:r>
              <a:rPr lang="en-US" dirty="0" smtClean="0"/>
              <a:t>In </a:t>
            </a:r>
            <a:r>
              <a:rPr lang="en-US" dirty="0"/>
              <a:t>both countries activities related to the use of atomic energy are licensed;</a:t>
            </a:r>
          </a:p>
          <a:p>
            <a:pPr marL="0" indent="0" algn="just">
              <a:buNone/>
            </a:pPr>
            <a:r>
              <a:rPr lang="en-US" dirty="0"/>
              <a:t>3. Both countries prioritize the protection of their people and the environment;</a:t>
            </a:r>
          </a:p>
          <a:p>
            <a:pPr marL="0" indent="0" algn="just">
              <a:buNone/>
            </a:pPr>
            <a:r>
              <a:rPr lang="en-US" dirty="0"/>
              <a:t>4. Both countries are members of the IAEA and cooperate with this international organization in matters of atomic energy.</a:t>
            </a:r>
            <a:endParaRPr lang="ru-RU" dirty="0"/>
          </a:p>
        </p:txBody>
      </p:sp>
    </p:spTree>
    <p:extLst>
      <p:ext uri="{BB962C8B-B14F-4D97-AF65-F5344CB8AC3E}">
        <p14:creationId xmlns:p14="http://schemas.microsoft.com/office/powerpoint/2010/main" val="9342857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3880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15616" y="335846"/>
            <a:ext cx="7848872" cy="5355312"/>
          </a:xfrm>
          <a:prstGeom prst="rect">
            <a:avLst/>
          </a:prstGeom>
        </p:spPr>
        <p:txBody>
          <a:bodyPr wrap="square">
            <a:spAutoFit/>
          </a:bodyPr>
          <a:lstStyle/>
          <a:p>
            <a:pPr algn="just"/>
            <a:r>
              <a:rPr lang="en-US" dirty="0" smtClean="0"/>
              <a:t>At the same time,  </a:t>
            </a:r>
            <a:r>
              <a:rPr lang="en-US" dirty="0"/>
              <a:t>with military developments, large-scale research was conducted into the possibility of using atomic energy for peaceful purposes, primarily for the </a:t>
            </a:r>
            <a:r>
              <a:rPr lang="en-US" u="sng" dirty="0"/>
              <a:t>production of electricity, as well as in science, medicine, agriculture, and industry</a:t>
            </a:r>
            <a:r>
              <a:rPr lang="en-US" dirty="0"/>
              <a:t>. </a:t>
            </a:r>
            <a:endParaRPr lang="en-US" dirty="0" smtClean="0"/>
          </a:p>
          <a:p>
            <a:endParaRPr lang="en-US" dirty="0"/>
          </a:p>
          <a:p>
            <a:pPr algn="just"/>
            <a:r>
              <a:rPr lang="en-US" dirty="0" smtClean="0"/>
              <a:t>The </a:t>
            </a:r>
            <a:r>
              <a:rPr lang="en-US" dirty="0"/>
              <a:t>beginning of the peaceful use of nuclear energy is considered to be July 26, 1954, when the world's first nuclear power plant (NPP) began operating in </a:t>
            </a:r>
            <a:r>
              <a:rPr lang="en-US" dirty="0" err="1"/>
              <a:t>Obninsk</a:t>
            </a:r>
            <a:r>
              <a:rPr lang="en-US" dirty="0"/>
              <a:t> near Moscow. Its power was 5 MW(el). </a:t>
            </a:r>
            <a:r>
              <a:rPr lang="en-US" dirty="0" smtClean="0"/>
              <a:t>NPP </a:t>
            </a:r>
            <a:r>
              <a:rPr lang="en-US" dirty="0"/>
              <a:t>raised hopes for environmentally friendly energy with virtually unlimited resource capabilities. This event clearly demonstrated that nuclear energy can be transformed, according to academician. I. V. </a:t>
            </a:r>
            <a:r>
              <a:rPr lang="en-US" dirty="0" err="1"/>
              <a:t>Kurchatov</a:t>
            </a:r>
            <a:r>
              <a:rPr lang="en-US" dirty="0"/>
              <a:t>, “into a powerful source of energy that brings prosperity and joy to all people on earth</a:t>
            </a:r>
            <a:r>
              <a:rPr lang="en-US" dirty="0" smtClean="0"/>
              <a:t>.”</a:t>
            </a:r>
            <a:endParaRPr lang="ru-RU" dirty="0" smtClean="0"/>
          </a:p>
          <a:p>
            <a:pPr algn="just"/>
            <a:endParaRPr lang="ru-RU" dirty="0" smtClean="0"/>
          </a:p>
          <a:p>
            <a:pPr algn="just"/>
            <a:r>
              <a:rPr lang="en-US" dirty="0" smtClean="0"/>
              <a:t>Nuclear </a:t>
            </a:r>
            <a:r>
              <a:rPr lang="en-US" dirty="0"/>
              <a:t>energy, as a new direction in energy, was recognized at the 1st International Scientific and Technical Conference on the Peaceful Uses of Atomic Energy, held in Geneva in August 1955[2], which marked the beginning of international cooperation in the field of peaceful uses of nuclear energy</a:t>
            </a:r>
            <a:endParaRPr lang="ru-RU" dirty="0"/>
          </a:p>
        </p:txBody>
      </p:sp>
    </p:spTree>
    <p:extLst>
      <p:ext uri="{BB962C8B-B14F-4D97-AF65-F5344CB8AC3E}">
        <p14:creationId xmlns:p14="http://schemas.microsoft.com/office/powerpoint/2010/main" val="332123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03648" y="764704"/>
            <a:ext cx="7560840" cy="2862322"/>
          </a:xfrm>
          <a:prstGeom prst="rect">
            <a:avLst/>
          </a:prstGeom>
        </p:spPr>
        <p:txBody>
          <a:bodyPr wrap="square">
            <a:spAutoFit/>
          </a:bodyPr>
          <a:lstStyle/>
          <a:p>
            <a:pPr algn="just"/>
            <a:r>
              <a:rPr lang="en-US" dirty="0"/>
              <a:t>In the 80s, the decision to build a nuclear power plant in Azerbaijan in the village of </a:t>
            </a:r>
            <a:r>
              <a:rPr lang="en-US" dirty="0" err="1"/>
              <a:t>Navai</a:t>
            </a:r>
            <a:r>
              <a:rPr lang="en-US" dirty="0"/>
              <a:t> (</a:t>
            </a:r>
            <a:r>
              <a:rPr lang="en-US" dirty="0" err="1"/>
              <a:t>Hajigabul</a:t>
            </a:r>
            <a:r>
              <a:rPr lang="en-US" dirty="0"/>
              <a:t> district). But the terrible disaster that occurred at the Chernobyl nuclear power plant in 1986 put an end to the construction of a nuclear reactor in Azerbaijan</a:t>
            </a:r>
            <a:r>
              <a:rPr lang="en-US" dirty="0" smtClean="0"/>
              <a:t>.</a:t>
            </a:r>
            <a:endParaRPr lang="ru-RU" dirty="0" smtClean="0"/>
          </a:p>
          <a:p>
            <a:pPr algn="just"/>
            <a:endParaRPr lang="ru-RU" dirty="0"/>
          </a:p>
          <a:p>
            <a:pPr algn="just"/>
            <a:r>
              <a:rPr lang="ru-RU" dirty="0" smtClean="0"/>
              <a:t>?????</a:t>
            </a:r>
            <a:r>
              <a:rPr lang="en-US" dirty="0" smtClean="0"/>
              <a:t> Homework, pro and cons of NPP in AZ</a:t>
            </a:r>
            <a:endParaRPr lang="ru-RU" dirty="0" smtClean="0"/>
          </a:p>
          <a:p>
            <a:pPr algn="just"/>
            <a:endParaRPr lang="ru-RU" dirty="0"/>
          </a:p>
          <a:p>
            <a:pPr algn="just"/>
            <a:r>
              <a:rPr lang="ru-RU" dirty="0" smtClean="0"/>
              <a:t>1</a:t>
            </a:r>
            <a:r>
              <a:rPr lang="en-US" dirty="0" smtClean="0"/>
              <a:t>97</a:t>
            </a:r>
            <a:r>
              <a:rPr lang="ru-RU" dirty="0" smtClean="0"/>
              <a:t>2-1999 </a:t>
            </a:r>
            <a:r>
              <a:rPr lang="en-US" dirty="0" smtClean="0"/>
              <a:t>NPP in </a:t>
            </a:r>
            <a:r>
              <a:rPr lang="en-US" dirty="0" err="1" smtClean="0"/>
              <a:t>Aktau</a:t>
            </a:r>
            <a:r>
              <a:rPr lang="en-US" dirty="0" smtClean="0"/>
              <a:t> (Kazakhstan)</a:t>
            </a:r>
            <a:endParaRPr lang="ru-RU" dirty="0"/>
          </a:p>
          <a:p>
            <a:pPr algn="just"/>
            <a:endParaRPr lang="en-US" dirty="0"/>
          </a:p>
        </p:txBody>
      </p:sp>
    </p:spTree>
    <p:extLst>
      <p:ext uri="{BB962C8B-B14F-4D97-AF65-F5344CB8AC3E}">
        <p14:creationId xmlns:p14="http://schemas.microsoft.com/office/powerpoint/2010/main" val="2781513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59632" y="548681"/>
            <a:ext cx="7416824" cy="6463308"/>
          </a:xfrm>
          <a:prstGeom prst="rect">
            <a:avLst/>
          </a:prstGeom>
        </p:spPr>
        <p:txBody>
          <a:bodyPr wrap="square">
            <a:spAutoFit/>
          </a:bodyPr>
          <a:lstStyle/>
          <a:p>
            <a:r>
              <a:rPr lang="en-US" dirty="0"/>
              <a:t>What is law? Why is it necessary? When does a new law come out</a:t>
            </a:r>
            <a:r>
              <a:rPr lang="en-US" dirty="0" smtClean="0"/>
              <a:t>?</a:t>
            </a:r>
          </a:p>
          <a:p>
            <a:endParaRPr lang="en-US" dirty="0"/>
          </a:p>
          <a:p>
            <a:r>
              <a:rPr lang="en-US" dirty="0" smtClean="0"/>
              <a:t>What is a subject of Law? examples..</a:t>
            </a:r>
          </a:p>
          <a:p>
            <a:endParaRPr lang="en-US" dirty="0" smtClean="0"/>
          </a:p>
          <a:p>
            <a:r>
              <a:rPr lang="en-US" dirty="0" smtClean="0">
                <a:solidFill>
                  <a:srgbClr val="FF0000"/>
                </a:solidFill>
              </a:rPr>
              <a:t>NPP plant in USSR – what </a:t>
            </a:r>
            <a:r>
              <a:rPr lang="en-US" dirty="0" err="1" smtClean="0">
                <a:solidFill>
                  <a:srgbClr val="FF0000"/>
                </a:solidFill>
              </a:rPr>
              <a:t>law?Homework</a:t>
            </a:r>
            <a:endParaRPr lang="en-US" dirty="0" smtClean="0">
              <a:solidFill>
                <a:srgbClr val="FF0000"/>
              </a:solidFill>
            </a:endParaRPr>
          </a:p>
          <a:p>
            <a:r>
              <a:rPr lang="en-US" dirty="0" smtClean="0"/>
              <a:t>NPP in Kazakhstan (</a:t>
            </a:r>
            <a:r>
              <a:rPr lang="en-US" dirty="0" err="1" smtClean="0"/>
              <a:t>Aktau</a:t>
            </a:r>
            <a:r>
              <a:rPr lang="en-US" dirty="0" smtClean="0"/>
              <a:t>)  - what law?</a:t>
            </a:r>
            <a:endParaRPr lang="ru-RU" dirty="0" smtClean="0"/>
          </a:p>
          <a:p>
            <a:r>
              <a:rPr lang="en-US" dirty="0" smtClean="0"/>
              <a:t>Why nuclear energy of particular state </a:t>
            </a:r>
            <a:endParaRPr lang="ru-RU" dirty="0" smtClean="0"/>
          </a:p>
          <a:p>
            <a:endParaRPr lang="ru-RU" dirty="0"/>
          </a:p>
          <a:p>
            <a:r>
              <a:rPr lang="en-US" dirty="0"/>
              <a:t>Why should one country's use of nuclear energy be regulated by international law</a:t>
            </a:r>
            <a:r>
              <a:rPr lang="en-US" dirty="0" smtClean="0"/>
              <a:t>?</a:t>
            </a:r>
            <a:r>
              <a:rPr lang="ru-RU" dirty="0" smtClean="0"/>
              <a:t> </a:t>
            </a:r>
          </a:p>
          <a:p>
            <a:pPr marL="342900" indent="-342900">
              <a:buAutoNum type="arabicPeriod"/>
            </a:pPr>
            <a:r>
              <a:rPr lang="en-US" dirty="0" smtClean="0"/>
              <a:t>source </a:t>
            </a:r>
            <a:r>
              <a:rPr lang="en-US" dirty="0"/>
              <a:t>of increased </a:t>
            </a:r>
            <a:r>
              <a:rPr lang="en-US" dirty="0" smtClean="0"/>
              <a:t>danger</a:t>
            </a:r>
            <a:endParaRPr lang="ru-RU" dirty="0" smtClean="0"/>
          </a:p>
          <a:p>
            <a:pPr marL="342900" indent="-342900">
              <a:buAutoNum type="arabicPeriod"/>
            </a:pPr>
            <a:r>
              <a:rPr lang="en-US" dirty="0" smtClean="0"/>
              <a:t>Nuclear </a:t>
            </a:r>
            <a:r>
              <a:rPr lang="en-US" dirty="0"/>
              <a:t>power plants are classified as hazardous </a:t>
            </a:r>
            <a:r>
              <a:rPr lang="en-US" dirty="0" smtClean="0"/>
              <a:t>activities</a:t>
            </a:r>
            <a:endParaRPr lang="ru-RU" dirty="0" smtClean="0"/>
          </a:p>
          <a:p>
            <a:pPr marL="342900" indent="-342900">
              <a:buAutoNum type="arabicPeriod"/>
            </a:pPr>
            <a:r>
              <a:rPr lang="en-US" dirty="0" err="1" smtClean="0"/>
              <a:t>Transboundary</a:t>
            </a:r>
            <a:r>
              <a:rPr lang="ru-RU" dirty="0" smtClean="0"/>
              <a:t> </a:t>
            </a:r>
            <a:r>
              <a:rPr lang="en-US" dirty="0" smtClean="0"/>
              <a:t>har</a:t>
            </a:r>
            <a:r>
              <a:rPr lang="en-US" dirty="0"/>
              <a:t>m</a:t>
            </a:r>
            <a:endParaRPr lang="ru-RU" dirty="0" smtClean="0"/>
          </a:p>
          <a:p>
            <a:endParaRPr lang="ru-RU" dirty="0"/>
          </a:p>
          <a:p>
            <a:endParaRPr lang="ru-RU" dirty="0" smtClean="0"/>
          </a:p>
          <a:p>
            <a:r>
              <a:rPr lang="en-US" dirty="0"/>
              <a:t>What </a:t>
            </a:r>
            <a:r>
              <a:rPr lang="en-US" dirty="0" smtClean="0"/>
              <a:t>is</a:t>
            </a:r>
            <a:r>
              <a:rPr lang="ru-RU" dirty="0" smtClean="0"/>
              <a:t> </a:t>
            </a:r>
            <a:r>
              <a:rPr lang="en-US" dirty="0" smtClean="0"/>
              <a:t>a background </a:t>
            </a:r>
            <a:r>
              <a:rPr lang="en-US" dirty="0"/>
              <a:t>and basis of the </a:t>
            </a:r>
            <a:r>
              <a:rPr lang="en-US" dirty="0" smtClean="0"/>
              <a:t>conventions?</a:t>
            </a:r>
            <a:endParaRPr lang="ru-RU" dirty="0"/>
          </a:p>
          <a:p>
            <a:endParaRPr lang="ru-RU" dirty="0" smtClean="0"/>
          </a:p>
          <a:p>
            <a:endParaRPr lang="ru-RU" dirty="0"/>
          </a:p>
          <a:p>
            <a:endParaRPr lang="ru-RU" dirty="0" smtClean="0"/>
          </a:p>
          <a:p>
            <a:endParaRPr lang="ru-RU" dirty="0"/>
          </a:p>
          <a:p>
            <a:endParaRPr lang="ru-RU" dirty="0" smtClean="0"/>
          </a:p>
          <a:p>
            <a:endParaRPr lang="ru-RU" dirty="0"/>
          </a:p>
        </p:txBody>
      </p:sp>
    </p:spTree>
    <p:extLst>
      <p:ext uri="{BB962C8B-B14F-4D97-AF65-F5344CB8AC3E}">
        <p14:creationId xmlns:p14="http://schemas.microsoft.com/office/powerpoint/2010/main" val="3724850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800" dirty="0">
                <a:solidFill>
                  <a:srgbClr val="FF0000"/>
                </a:solidFill>
              </a:rPr>
              <a:t>Vienna Convention on Civil Liability for Nuclear </a:t>
            </a:r>
            <a:r>
              <a:rPr lang="en-US" sz="2800" dirty="0" smtClean="0">
                <a:solidFill>
                  <a:srgbClr val="FF0000"/>
                </a:solidFill>
              </a:rPr>
              <a:t>Damage (1963)</a:t>
            </a:r>
            <a:endParaRPr lang="ru-RU" sz="2800" dirty="0">
              <a:solidFill>
                <a:srgbClr val="FF0000"/>
              </a:solidFill>
            </a:endParaRPr>
          </a:p>
        </p:txBody>
      </p:sp>
      <p:sp>
        <p:nvSpPr>
          <p:cNvPr id="3" name="Объект 2"/>
          <p:cNvSpPr>
            <a:spLocks noGrp="1"/>
          </p:cNvSpPr>
          <p:nvPr>
            <p:ph idx="1"/>
          </p:nvPr>
        </p:nvSpPr>
        <p:spPr>
          <a:xfrm>
            <a:off x="1043609" y="1628800"/>
            <a:ext cx="7490792" cy="4282422"/>
          </a:xfrm>
        </p:spPr>
        <p:txBody>
          <a:bodyPr>
            <a:normAutofit fontScale="85000" lnSpcReduction="10000"/>
          </a:bodyPr>
          <a:lstStyle/>
          <a:p>
            <a:r>
              <a:rPr lang="en-US" dirty="0" smtClean="0">
                <a:latin typeface="Arial" pitchFamily="34" charset="0"/>
                <a:cs typeface="Arial" pitchFamily="34" charset="0"/>
              </a:rPr>
              <a:t>Background and base</a:t>
            </a:r>
          </a:p>
          <a:p>
            <a:pPr marL="0" indent="0">
              <a:buNone/>
            </a:pPr>
            <a:r>
              <a:rPr lang="en-US" dirty="0">
                <a:latin typeface="Arial" pitchFamily="34" charset="0"/>
                <a:cs typeface="Arial" pitchFamily="34" charset="0"/>
              </a:rPr>
              <a:t>December 12, 1952 Chalk River Laboratory Accident (Canada</a:t>
            </a:r>
            <a:r>
              <a:rPr lang="en-US" dirty="0" smtClean="0">
                <a:latin typeface="Arial" pitchFamily="34" charset="0"/>
                <a:cs typeface="Arial" pitchFamily="34" charset="0"/>
              </a:rPr>
              <a:t>)</a:t>
            </a:r>
          </a:p>
          <a:p>
            <a:pPr marL="0" indent="0">
              <a:buNone/>
            </a:pPr>
            <a:r>
              <a:rPr lang="en-US" dirty="0" smtClean="0">
                <a:latin typeface="Arial" pitchFamily="34" charset="0"/>
                <a:cs typeface="Arial" pitchFamily="34" charset="0"/>
              </a:rPr>
              <a:t>September </a:t>
            </a:r>
            <a:r>
              <a:rPr lang="en-US" dirty="0">
                <a:latin typeface="Arial" pitchFamily="34" charset="0"/>
                <a:cs typeface="Arial" pitchFamily="34" charset="0"/>
              </a:rPr>
              <a:t>29, 1957 </a:t>
            </a:r>
            <a:r>
              <a:rPr lang="en-US" dirty="0" err="1">
                <a:latin typeface="Arial" pitchFamily="34" charset="0"/>
                <a:cs typeface="Arial" pitchFamily="34" charset="0"/>
              </a:rPr>
              <a:t>Kyshtym</a:t>
            </a:r>
            <a:r>
              <a:rPr lang="en-US" dirty="0">
                <a:latin typeface="Arial" pitchFamily="34" charset="0"/>
                <a:cs typeface="Arial" pitchFamily="34" charset="0"/>
              </a:rPr>
              <a:t> accident (USSR</a:t>
            </a:r>
            <a:r>
              <a:rPr lang="en-US" dirty="0" smtClean="0">
                <a:latin typeface="Arial" pitchFamily="34" charset="0"/>
                <a:cs typeface="Arial" pitchFamily="34" charset="0"/>
              </a:rPr>
              <a:t>)</a:t>
            </a:r>
          </a:p>
          <a:p>
            <a:pPr marL="0" indent="0">
              <a:buNone/>
            </a:pPr>
            <a:r>
              <a:rPr lang="en-US" dirty="0" smtClean="0">
                <a:latin typeface="Arial" pitchFamily="34" charset="0"/>
                <a:cs typeface="Arial" pitchFamily="34" charset="0"/>
              </a:rPr>
              <a:t>October </a:t>
            </a:r>
            <a:r>
              <a:rPr lang="en-US" dirty="0">
                <a:latin typeface="Arial" pitchFamily="34" charset="0"/>
                <a:cs typeface="Arial" pitchFamily="34" charset="0"/>
              </a:rPr>
              <a:t>10, 1957 </a:t>
            </a:r>
            <a:r>
              <a:rPr lang="en-US" dirty="0" err="1">
                <a:latin typeface="Arial" pitchFamily="34" charset="0"/>
                <a:cs typeface="Arial" pitchFamily="34" charset="0"/>
              </a:rPr>
              <a:t>Windscale</a:t>
            </a:r>
            <a:r>
              <a:rPr lang="en-US" dirty="0">
                <a:latin typeface="Arial" pitchFamily="34" charset="0"/>
                <a:cs typeface="Arial" pitchFamily="34" charset="0"/>
              </a:rPr>
              <a:t> accident </a:t>
            </a:r>
            <a:r>
              <a:rPr lang="en-US" dirty="0" smtClean="0">
                <a:latin typeface="Arial" pitchFamily="34" charset="0"/>
                <a:cs typeface="Arial" pitchFamily="34" charset="0"/>
              </a:rPr>
              <a:t>(</a:t>
            </a:r>
            <a:r>
              <a:rPr lang="en-US" dirty="0">
                <a:latin typeface="Arial" pitchFamily="34" charset="0"/>
                <a:cs typeface="Arial" pitchFamily="34" charset="0"/>
              </a:rPr>
              <a:t>UK) </a:t>
            </a:r>
            <a:endParaRPr lang="en-US" dirty="0" smtClean="0">
              <a:latin typeface="Arial" pitchFamily="34" charset="0"/>
              <a:cs typeface="Arial" pitchFamily="34" charset="0"/>
            </a:endParaRPr>
          </a:p>
          <a:p>
            <a:pPr marL="0" indent="0" algn="just">
              <a:buNone/>
            </a:pPr>
            <a:r>
              <a:rPr lang="en-US" dirty="0" smtClean="0">
                <a:latin typeface="Arial" pitchFamily="34" charset="0"/>
                <a:cs typeface="Arial" pitchFamily="34" charset="0"/>
              </a:rPr>
              <a:t>The </a:t>
            </a:r>
            <a:r>
              <a:rPr lang="en-US" dirty="0">
                <a:latin typeface="Arial" pitchFamily="34" charset="0"/>
                <a:cs typeface="Arial" pitchFamily="34" charset="0"/>
              </a:rPr>
              <a:t>Vienna Convention </a:t>
            </a:r>
            <a:r>
              <a:rPr lang="en-US" dirty="0" smtClean="0">
                <a:latin typeface="Arial" pitchFamily="34" charset="0"/>
                <a:cs typeface="Arial" pitchFamily="34" charset="0"/>
              </a:rPr>
              <a:t>aims </a:t>
            </a:r>
            <a:r>
              <a:rPr lang="en-US" dirty="0">
                <a:latin typeface="Arial" pitchFamily="34" charset="0"/>
                <a:cs typeface="Arial" pitchFamily="34" charset="0"/>
              </a:rPr>
              <a:t>at harmonizing the national law of the Contracting Parties by establishing some minimum standards to provide financial protection against damage resulting from certain peaceful uses of nuclear energy. The Convention is designed to ensure that all Contracting Parties have laws and regulations in place conforming to the legal regime for civil liability for nuclear damage provided for in the </a:t>
            </a:r>
            <a:r>
              <a:rPr lang="en-US" dirty="0" err="1">
                <a:latin typeface="Arial" pitchFamily="34" charset="0"/>
                <a:cs typeface="Arial" pitchFamily="34" charset="0"/>
              </a:rPr>
              <a:t>ConventionDate</a:t>
            </a:r>
            <a:r>
              <a:rPr lang="en-US" dirty="0">
                <a:latin typeface="Arial" pitchFamily="34" charset="0"/>
                <a:cs typeface="Arial" pitchFamily="34" charset="0"/>
              </a:rPr>
              <a:t> of adoption: 21 May 1963</a:t>
            </a:r>
          </a:p>
          <a:p>
            <a:pPr marL="0" indent="0" algn="just">
              <a:buNone/>
            </a:pPr>
            <a:r>
              <a:rPr lang="en-US" dirty="0">
                <a:solidFill>
                  <a:srgbClr val="00B050"/>
                </a:solidFill>
                <a:latin typeface="Arial" pitchFamily="34" charset="0"/>
                <a:cs typeface="Arial" pitchFamily="34" charset="0"/>
              </a:rPr>
              <a:t>Place of adoption: Vienna, Austria</a:t>
            </a:r>
          </a:p>
          <a:p>
            <a:pPr marL="0" indent="0" algn="just">
              <a:buNone/>
            </a:pPr>
            <a:r>
              <a:rPr lang="en-US" u="sng" dirty="0">
                <a:solidFill>
                  <a:srgbClr val="00B050"/>
                </a:solidFill>
                <a:latin typeface="Arial" pitchFamily="34" charset="0"/>
                <a:cs typeface="Arial" pitchFamily="34" charset="0"/>
              </a:rPr>
              <a:t>Date of entry into force: 12 November 1977</a:t>
            </a:r>
          </a:p>
          <a:p>
            <a:pPr marL="0" indent="0" algn="just">
              <a:buNone/>
            </a:pPr>
            <a:r>
              <a:rPr lang="en-US" dirty="0">
                <a:solidFill>
                  <a:srgbClr val="00B050"/>
                </a:solidFill>
                <a:latin typeface="Arial" pitchFamily="34" charset="0"/>
                <a:cs typeface="Arial" pitchFamily="34" charset="0"/>
              </a:rPr>
              <a:t>Authentic Languages: English, French, Russian and Spanish</a:t>
            </a:r>
          </a:p>
          <a:p>
            <a:pPr marL="0" indent="0" algn="just">
              <a:buNone/>
            </a:pPr>
            <a:r>
              <a:rPr lang="en-US" dirty="0">
                <a:solidFill>
                  <a:srgbClr val="00B050"/>
                </a:solidFill>
                <a:latin typeface="Arial" pitchFamily="34" charset="0"/>
                <a:cs typeface="Arial" pitchFamily="34" charset="0"/>
              </a:rPr>
              <a:t>Depositary: Director General of the International Atomic Energy Agency (IAEA</a:t>
            </a:r>
            <a:r>
              <a:rPr lang="en-US" dirty="0">
                <a:latin typeface="Arial" pitchFamily="34" charset="0"/>
                <a:cs typeface="Arial" pitchFamily="34" charset="0"/>
              </a:rPr>
              <a:t>)</a:t>
            </a:r>
            <a:endParaRPr lang="ru-RU" dirty="0">
              <a:latin typeface="Arial" pitchFamily="34" charset="0"/>
              <a:cs typeface="Arial" pitchFamily="34" charset="0"/>
            </a:endParaRPr>
          </a:p>
        </p:txBody>
      </p:sp>
    </p:spTree>
    <p:extLst>
      <p:ext uri="{BB962C8B-B14F-4D97-AF65-F5344CB8AC3E}">
        <p14:creationId xmlns:p14="http://schemas.microsoft.com/office/powerpoint/2010/main" val="698047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115616" y="476672"/>
            <a:ext cx="7488832" cy="5355312"/>
          </a:xfrm>
          <a:prstGeom prst="rect">
            <a:avLst/>
          </a:prstGeom>
        </p:spPr>
        <p:txBody>
          <a:bodyPr wrap="square">
            <a:spAutoFit/>
          </a:bodyPr>
          <a:lstStyle/>
          <a:p>
            <a:r>
              <a:rPr lang="en-US" dirty="0">
                <a:latin typeface="Arial" pitchFamily="34" charset="0"/>
                <a:cs typeface="Arial" pitchFamily="34" charset="0"/>
              </a:rPr>
              <a:t>in 1986, the Chernobyl accident occurred; the USSR at that time was not a party to any of the international agreements that at that time regulated issues of liability for nuclear damage. </a:t>
            </a:r>
            <a:endParaRPr lang="ru-RU" dirty="0" smtClean="0">
              <a:latin typeface="Arial" pitchFamily="34" charset="0"/>
              <a:cs typeface="Arial" pitchFamily="34" charset="0"/>
            </a:endParaRPr>
          </a:p>
          <a:p>
            <a:endParaRPr lang="ru-RU" dirty="0">
              <a:latin typeface="Arial" pitchFamily="34" charset="0"/>
              <a:cs typeface="Arial" pitchFamily="34" charset="0"/>
            </a:endParaRPr>
          </a:p>
          <a:p>
            <a:r>
              <a:rPr lang="en-US" dirty="0" smtClean="0">
                <a:latin typeface="Arial" pitchFamily="34" charset="0"/>
                <a:cs typeface="Arial" pitchFamily="34" charset="0"/>
              </a:rPr>
              <a:t>Thus</a:t>
            </a:r>
            <a:r>
              <a:rPr lang="en-US" dirty="0">
                <a:latin typeface="Arial" pitchFamily="34" charset="0"/>
                <a:cs typeface="Arial" pitchFamily="34" charset="0"/>
              </a:rPr>
              <a:t>, as a result of this incident, the world community was faced with several problems, the main of which were: </a:t>
            </a:r>
            <a:endParaRPr lang="ru-RU" dirty="0" smtClean="0">
              <a:latin typeface="Arial" pitchFamily="34" charset="0"/>
              <a:cs typeface="Arial" pitchFamily="34" charset="0"/>
            </a:endParaRPr>
          </a:p>
          <a:p>
            <a:pPr marL="342900" indent="-342900">
              <a:buAutoNum type="arabicParenR"/>
            </a:pPr>
            <a:r>
              <a:rPr lang="en-US" dirty="0" smtClean="0">
                <a:latin typeface="Arial" pitchFamily="34" charset="0"/>
                <a:cs typeface="Arial" pitchFamily="34" charset="0"/>
              </a:rPr>
              <a:t>the </a:t>
            </a:r>
            <a:r>
              <a:rPr lang="en-US" dirty="0">
                <a:latin typeface="Arial" pitchFamily="34" charset="0"/>
                <a:cs typeface="Arial" pitchFamily="34" charset="0"/>
              </a:rPr>
              <a:t>need for widespread international recognition of the regime established by the conventions</a:t>
            </a:r>
            <a:r>
              <a:rPr lang="en-US" dirty="0" smtClean="0">
                <a:latin typeface="Arial" pitchFamily="34" charset="0"/>
                <a:cs typeface="Arial" pitchFamily="34" charset="0"/>
              </a:rPr>
              <a:t>;</a:t>
            </a:r>
            <a:endParaRPr lang="ru-RU" dirty="0" smtClean="0">
              <a:latin typeface="Arial" pitchFamily="34" charset="0"/>
              <a:cs typeface="Arial" pitchFamily="34" charset="0"/>
            </a:endParaRPr>
          </a:p>
          <a:p>
            <a:pPr marL="342900" indent="-342900">
              <a:buAutoNum type="arabicParenR"/>
            </a:pPr>
            <a:r>
              <a:rPr lang="en-US" dirty="0" smtClean="0">
                <a:latin typeface="Arial" pitchFamily="34" charset="0"/>
                <a:cs typeface="Arial" pitchFamily="34" charset="0"/>
              </a:rPr>
              <a:t>the </a:t>
            </a:r>
            <a:r>
              <a:rPr lang="en-US" dirty="0">
                <a:latin typeface="Arial" pitchFamily="34" charset="0"/>
                <a:cs typeface="Arial" pitchFamily="34" charset="0"/>
              </a:rPr>
              <a:t>ability of this regime to take into account the </a:t>
            </a:r>
            <a:r>
              <a:rPr lang="en-US" dirty="0" err="1">
                <a:latin typeface="Arial" pitchFamily="34" charset="0"/>
                <a:cs typeface="Arial" pitchFamily="34" charset="0"/>
              </a:rPr>
              <a:t>transboundary</a:t>
            </a:r>
            <a:r>
              <a:rPr lang="en-US" dirty="0">
                <a:latin typeface="Arial" pitchFamily="34" charset="0"/>
                <a:cs typeface="Arial" pitchFamily="34" charset="0"/>
              </a:rPr>
              <a:t> consequences of a major nuclear </a:t>
            </a:r>
            <a:r>
              <a:rPr lang="en-US" dirty="0" smtClean="0">
                <a:latin typeface="Arial" pitchFamily="34" charset="0"/>
                <a:cs typeface="Arial" pitchFamily="34" charset="0"/>
              </a:rPr>
              <a:t>accident</a:t>
            </a:r>
            <a:endParaRPr lang="ru-RU" dirty="0" smtClean="0">
              <a:latin typeface="Arial" pitchFamily="34" charset="0"/>
              <a:cs typeface="Arial" pitchFamily="34" charset="0"/>
            </a:endParaRPr>
          </a:p>
          <a:p>
            <a:endParaRPr lang="ru-RU" dirty="0">
              <a:latin typeface="Arial" pitchFamily="34" charset="0"/>
              <a:cs typeface="Arial" pitchFamily="34" charset="0"/>
            </a:endParaRPr>
          </a:p>
          <a:p>
            <a:pPr algn="just"/>
            <a:r>
              <a:rPr lang="en-US" dirty="0" smtClean="0">
                <a:latin typeface="Arial" pitchFamily="34" charset="0"/>
                <a:cs typeface="Arial" pitchFamily="34" charset="0"/>
              </a:rPr>
              <a:t>In </a:t>
            </a:r>
            <a:r>
              <a:rPr lang="en-US" dirty="0">
                <a:latin typeface="Arial" pitchFamily="34" charset="0"/>
                <a:cs typeface="Arial" pitchFamily="34" charset="0"/>
              </a:rPr>
              <a:t>order to solve these problems, in 1988, at a diplomatic conference, the Joint Protocol on the Application of the Vienna Convention of 1963 and the Paris Convention on Third Party Liability in the Field of Nuclear Energy of 1960 was </a:t>
            </a:r>
            <a:r>
              <a:rPr lang="en-US" dirty="0" smtClean="0">
                <a:latin typeface="Arial" pitchFamily="34" charset="0"/>
                <a:cs typeface="Arial" pitchFamily="34" charset="0"/>
              </a:rPr>
              <a:t>adopted</a:t>
            </a:r>
            <a:r>
              <a:rPr lang="ru-RU" dirty="0" smtClean="0">
                <a:latin typeface="Arial" pitchFamily="34" charset="0"/>
                <a:cs typeface="Arial" pitchFamily="34" charset="0"/>
              </a:rPr>
              <a:t>. </a:t>
            </a:r>
          </a:p>
          <a:p>
            <a:pPr algn="just"/>
            <a:endParaRPr lang="ru-RU" dirty="0">
              <a:latin typeface="Arial" pitchFamily="34" charset="0"/>
              <a:cs typeface="Arial" pitchFamily="34" charset="0"/>
            </a:endParaRPr>
          </a:p>
          <a:p>
            <a:pPr algn="just"/>
            <a:r>
              <a:rPr lang="en-US" dirty="0" smtClean="0">
                <a:latin typeface="Arial" pitchFamily="34" charset="0"/>
                <a:cs typeface="Arial" pitchFamily="34" charset="0"/>
              </a:rPr>
              <a:t>However</a:t>
            </a:r>
            <a:r>
              <a:rPr lang="en-US" dirty="0">
                <a:latin typeface="Arial" pitchFamily="34" charset="0"/>
                <a:cs typeface="Arial" pitchFamily="34" charset="0"/>
              </a:rPr>
              <a:t>, practice has shown that the Joint Protocol does not qualitatively solve the situation, which is why it became necessary to amend the Vienna Convention of 1963 itself.</a:t>
            </a:r>
            <a:endParaRPr lang="ru-RU" dirty="0">
              <a:latin typeface="Arial" pitchFamily="34" charset="0"/>
              <a:cs typeface="Arial" pitchFamily="34" charset="0"/>
            </a:endParaRPr>
          </a:p>
        </p:txBody>
      </p:sp>
    </p:spTree>
    <p:extLst>
      <p:ext uri="{BB962C8B-B14F-4D97-AF65-F5344CB8AC3E}">
        <p14:creationId xmlns:p14="http://schemas.microsoft.com/office/powerpoint/2010/main" val="3611856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1600" y="548680"/>
            <a:ext cx="7920880" cy="4247317"/>
          </a:xfrm>
          <a:prstGeom prst="rect">
            <a:avLst/>
          </a:prstGeom>
        </p:spPr>
        <p:txBody>
          <a:bodyPr wrap="square">
            <a:spAutoFit/>
          </a:bodyPr>
          <a:lstStyle/>
          <a:p>
            <a:pPr algn="just"/>
            <a:r>
              <a:rPr lang="en-US" dirty="0">
                <a:latin typeface="Arial" pitchFamily="34" charset="0"/>
                <a:cs typeface="Arial" pitchFamily="34" charset="0"/>
              </a:rPr>
              <a:t>Thus, as a result of </a:t>
            </a:r>
            <a:r>
              <a:rPr lang="en-US" dirty="0" smtClean="0">
                <a:latin typeface="Arial" pitchFamily="34" charset="0"/>
                <a:cs typeface="Arial" pitchFamily="34" charset="0"/>
              </a:rPr>
              <a:t>long </a:t>
            </a:r>
            <a:r>
              <a:rPr lang="en-US" dirty="0">
                <a:latin typeface="Arial" pitchFamily="34" charset="0"/>
                <a:cs typeface="Arial" pitchFamily="34" charset="0"/>
              </a:rPr>
              <a:t>procedures, the Protocol on Amendments to the Vienna Convention of 1963 </a:t>
            </a:r>
            <a:r>
              <a:rPr lang="en-US" dirty="0" smtClean="0">
                <a:latin typeface="Arial" pitchFamily="34" charset="0"/>
                <a:cs typeface="Arial" pitchFamily="34" charset="0"/>
              </a:rPr>
              <a:t>(the </a:t>
            </a:r>
            <a:r>
              <a:rPr lang="en-US" dirty="0">
                <a:latin typeface="Arial" pitchFamily="34" charset="0"/>
                <a:cs typeface="Arial" pitchFamily="34" charset="0"/>
              </a:rPr>
              <a:t>1997 Protocol) was adopted in </a:t>
            </a:r>
            <a:r>
              <a:rPr lang="en-US" dirty="0" smtClean="0">
                <a:latin typeface="Arial" pitchFamily="34" charset="0"/>
                <a:cs typeface="Arial" pitchFamily="34" charset="0"/>
              </a:rPr>
              <a:t>1997. </a:t>
            </a:r>
            <a:r>
              <a:rPr lang="en-US" dirty="0">
                <a:latin typeface="Arial" pitchFamily="34" charset="0"/>
                <a:cs typeface="Arial" pitchFamily="34" charset="0"/>
              </a:rPr>
              <a:t>This protocol, in accordance with the preamble, aims at “a wider scope, greater liability for the operator of a nuclear installation and enhanced means of ensuring adequate and fair compensation</a:t>
            </a:r>
            <a:r>
              <a:rPr lang="en-US" dirty="0" smtClean="0">
                <a:latin typeface="Arial" pitchFamily="34" charset="0"/>
                <a:cs typeface="Arial" pitchFamily="34" charset="0"/>
              </a:rPr>
              <a:t>.”</a:t>
            </a:r>
          </a:p>
          <a:p>
            <a:pPr algn="just"/>
            <a:endParaRPr lang="en-US" dirty="0">
              <a:latin typeface="Arial" pitchFamily="34" charset="0"/>
              <a:cs typeface="Arial" pitchFamily="34" charset="0"/>
            </a:endParaRPr>
          </a:p>
          <a:p>
            <a:pPr algn="just"/>
            <a:r>
              <a:rPr lang="en-US" dirty="0" smtClean="0">
                <a:latin typeface="Arial" pitchFamily="34" charset="0"/>
                <a:cs typeface="Arial" pitchFamily="34" charset="0"/>
              </a:rPr>
              <a:t>In </a:t>
            </a:r>
            <a:r>
              <a:rPr lang="en-US" dirty="0">
                <a:latin typeface="Arial" pitchFamily="34" charset="0"/>
                <a:cs typeface="Arial" pitchFamily="34" charset="0"/>
              </a:rPr>
              <a:t>particular, the 1997 Protocol provides for the possibility of including or excluding a nuclear installation from the scope of application of the 1997 Vienna Convention depending on the scale of the risk involved and explicitly states that </a:t>
            </a:r>
            <a:r>
              <a:rPr lang="en-US" u="sng" dirty="0">
                <a:latin typeface="Arial" pitchFamily="34" charset="0"/>
                <a:cs typeface="Arial" pitchFamily="34" charset="0"/>
              </a:rPr>
              <a:t>the convention does not apply to installations used for non-peaceful purposes </a:t>
            </a:r>
            <a:r>
              <a:rPr lang="en-US" dirty="0">
                <a:latin typeface="Arial" pitchFamily="34" charset="0"/>
                <a:cs typeface="Arial" pitchFamily="34" charset="0"/>
              </a:rPr>
              <a:t>(Article I B). In addition, the said protocol expands the geographical scope of the Convention to cover </a:t>
            </a:r>
            <a:r>
              <a:rPr lang="en-US" u="sng" dirty="0">
                <a:latin typeface="Arial" pitchFamily="34" charset="0"/>
                <a:cs typeface="Arial" pitchFamily="34" charset="0"/>
              </a:rPr>
              <a:t>damage “regardless of where it occurs”, and also provides a new definition of “nuclear damage” and “nuclear installation</a:t>
            </a:r>
            <a:r>
              <a:rPr lang="en-US" u="sng" dirty="0" smtClean="0">
                <a:latin typeface="Arial" pitchFamily="34" charset="0"/>
                <a:cs typeface="Arial" pitchFamily="34" charset="0"/>
              </a:rPr>
              <a:t>”</a:t>
            </a:r>
            <a:r>
              <a:rPr lang="en-US" dirty="0" smtClean="0">
                <a:latin typeface="Arial" pitchFamily="34" charset="0"/>
                <a:cs typeface="Arial" pitchFamily="34" charset="0"/>
              </a:rPr>
              <a:t>. With </a:t>
            </a:r>
            <a:r>
              <a:rPr lang="en-US" dirty="0">
                <a:latin typeface="Arial" pitchFamily="34" charset="0"/>
                <a:cs typeface="Arial" pitchFamily="34" charset="0"/>
              </a:rPr>
              <a:t>the entry into force of the 1997 Protocol, the 1963 Vienna Convention is referred to as the 1997 Vienna Convention.</a:t>
            </a:r>
            <a:endParaRPr lang="ru-RU" dirty="0">
              <a:latin typeface="Arial" pitchFamily="34" charset="0"/>
              <a:cs typeface="Arial" pitchFamily="34" charset="0"/>
            </a:endParaRPr>
          </a:p>
        </p:txBody>
      </p:sp>
    </p:spTree>
    <p:extLst>
      <p:ext uri="{BB962C8B-B14F-4D97-AF65-F5344CB8AC3E}">
        <p14:creationId xmlns:p14="http://schemas.microsoft.com/office/powerpoint/2010/main" val="3680771349"/>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2417</TotalTime>
  <Words>3238</Words>
  <Application>Microsoft Office PowerPoint</Application>
  <PresentationFormat>Экран (4:3)</PresentationFormat>
  <Paragraphs>166</Paragraphs>
  <Slides>34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34</vt:i4>
      </vt:variant>
    </vt:vector>
  </HeadingPairs>
  <TitlesOfParts>
    <vt:vector size="35" baseType="lpstr">
      <vt:lpstr>Легкий дым</vt:lpstr>
      <vt:lpstr>Legal bases for the use of nuclear energy and the history of the formation of legislation in the field of nuclear and radiation safety at the international and national level.</vt:lpstr>
      <vt:lpstr>Презентация PowerPoint</vt:lpstr>
      <vt:lpstr>Презентация PowerPoint</vt:lpstr>
      <vt:lpstr>Презентация PowerPoint</vt:lpstr>
      <vt:lpstr>Презентация PowerPoint</vt:lpstr>
      <vt:lpstr>Презентация PowerPoint</vt:lpstr>
      <vt:lpstr>Vienna Convention on Civil Liability for Nuclear Damage (1963)</vt:lpstr>
      <vt:lpstr>Презентация PowerPoint</vt:lpstr>
      <vt:lpstr>Презентация PowerPoint</vt:lpstr>
      <vt:lpstr>Презентация PowerPoint</vt:lpstr>
      <vt:lpstr>International sources</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Legislative acts of the Republic of Kazakhstan</vt:lpstr>
      <vt:lpstr>Презентация PowerPoint</vt:lpstr>
      <vt:lpstr>Презентация PowerPoint</vt:lpstr>
      <vt:lpstr>Legislative acts of the Republic of Azerbaijan</vt:lpstr>
      <vt:lpstr>Презентация PowerPoint</vt:lpstr>
      <vt:lpstr>Презентация PowerPoint</vt:lpstr>
      <vt:lpstr>Презентация PowerPoint</vt:lpstr>
      <vt:lpstr>Презентация PowerPoint</vt:lpstr>
      <vt:lpstr>Презентация PowerPoint</vt:lpstr>
      <vt:lpstr>CONCLUSION</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sources of the right to use nuclear energy</dc:title>
  <dc:creator>Jalya</dc:creator>
  <cp:lastModifiedBy>Lenovo</cp:lastModifiedBy>
  <cp:revision>42</cp:revision>
  <dcterms:created xsi:type="dcterms:W3CDTF">2021-01-31T16:24:54Z</dcterms:created>
  <dcterms:modified xsi:type="dcterms:W3CDTF">2024-02-16T15:48:07Z</dcterms:modified>
</cp:coreProperties>
</file>